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682" r:id="rId4"/>
  </p:sldMasterIdLst>
  <p:notesMasterIdLst>
    <p:notesMasterId r:id="rId69"/>
  </p:notesMasterIdLst>
  <p:handoutMasterIdLst>
    <p:handoutMasterId r:id="rId70"/>
  </p:handoutMasterIdLst>
  <p:sldIdLst>
    <p:sldId id="256" r:id="rId5"/>
    <p:sldId id="496" r:id="rId6"/>
    <p:sldId id="497" r:id="rId7"/>
    <p:sldId id="488" r:id="rId8"/>
    <p:sldId id="498" r:id="rId9"/>
    <p:sldId id="499" r:id="rId10"/>
    <p:sldId id="500" r:id="rId11"/>
    <p:sldId id="503" r:id="rId12"/>
    <p:sldId id="504" r:id="rId13"/>
    <p:sldId id="510" r:id="rId14"/>
    <p:sldId id="527" r:id="rId15"/>
    <p:sldId id="528" r:id="rId16"/>
    <p:sldId id="529" r:id="rId17"/>
    <p:sldId id="530" r:id="rId18"/>
    <p:sldId id="531" r:id="rId19"/>
    <p:sldId id="532" r:id="rId20"/>
    <p:sldId id="535" r:id="rId21"/>
    <p:sldId id="533" r:id="rId22"/>
    <p:sldId id="534" r:id="rId23"/>
    <p:sldId id="536" r:id="rId24"/>
    <p:sldId id="507" r:id="rId25"/>
    <p:sldId id="508" r:id="rId26"/>
    <p:sldId id="509" r:id="rId27"/>
    <p:sldId id="537" r:id="rId28"/>
    <p:sldId id="512" r:id="rId29"/>
    <p:sldId id="514" r:id="rId30"/>
    <p:sldId id="516" r:id="rId31"/>
    <p:sldId id="517" r:id="rId32"/>
    <p:sldId id="538" r:id="rId33"/>
    <p:sldId id="539" r:id="rId34"/>
    <p:sldId id="540" r:id="rId35"/>
    <p:sldId id="541" r:id="rId36"/>
    <p:sldId id="543" r:id="rId37"/>
    <p:sldId id="544" r:id="rId38"/>
    <p:sldId id="542" r:id="rId39"/>
    <p:sldId id="505" r:id="rId40"/>
    <p:sldId id="519" r:id="rId41"/>
    <p:sldId id="545" r:id="rId42"/>
    <p:sldId id="546" r:id="rId43"/>
    <p:sldId id="547" r:id="rId44"/>
    <p:sldId id="548" r:id="rId45"/>
    <p:sldId id="549" r:id="rId46"/>
    <p:sldId id="550" r:id="rId47"/>
    <p:sldId id="551" r:id="rId48"/>
    <p:sldId id="554" r:id="rId49"/>
    <p:sldId id="553" r:id="rId50"/>
    <p:sldId id="555" r:id="rId51"/>
    <p:sldId id="556" r:id="rId52"/>
    <p:sldId id="557" r:id="rId53"/>
    <p:sldId id="558" r:id="rId54"/>
    <p:sldId id="520" r:id="rId55"/>
    <p:sldId id="523" r:id="rId56"/>
    <p:sldId id="559" r:id="rId57"/>
    <p:sldId id="560" r:id="rId58"/>
    <p:sldId id="561" r:id="rId59"/>
    <p:sldId id="562" r:id="rId60"/>
    <p:sldId id="563" r:id="rId61"/>
    <p:sldId id="564" r:id="rId62"/>
    <p:sldId id="565" r:id="rId63"/>
    <p:sldId id="566" r:id="rId64"/>
    <p:sldId id="567" r:id="rId65"/>
    <p:sldId id="568" r:id="rId66"/>
    <p:sldId id="569" r:id="rId67"/>
    <p:sldId id="328" r:id="rId68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F4D7FE53-884E-FB44-BA47-7F4DC794B0F8}">
          <p14:sldIdLst>
            <p14:sldId id="256"/>
          </p14:sldIdLst>
        </p14:section>
        <p14:section name="Pre-Requisites" id="{FDC05B97-ECA3-814E-A7AC-D49BEC64439C}">
          <p14:sldIdLst>
            <p14:sldId id="496"/>
            <p14:sldId id="497"/>
            <p14:sldId id="488"/>
            <p14:sldId id="498"/>
            <p14:sldId id="499"/>
            <p14:sldId id="500"/>
            <p14:sldId id="503"/>
            <p14:sldId id="504"/>
            <p14:sldId id="510"/>
            <p14:sldId id="527"/>
            <p14:sldId id="528"/>
            <p14:sldId id="529"/>
            <p14:sldId id="530"/>
            <p14:sldId id="531"/>
            <p14:sldId id="532"/>
            <p14:sldId id="535"/>
            <p14:sldId id="533"/>
            <p14:sldId id="534"/>
            <p14:sldId id="536"/>
            <p14:sldId id="507"/>
            <p14:sldId id="508"/>
            <p14:sldId id="509"/>
            <p14:sldId id="537"/>
            <p14:sldId id="512"/>
            <p14:sldId id="514"/>
            <p14:sldId id="516"/>
            <p14:sldId id="517"/>
            <p14:sldId id="538"/>
            <p14:sldId id="539"/>
            <p14:sldId id="540"/>
            <p14:sldId id="541"/>
            <p14:sldId id="543"/>
            <p14:sldId id="544"/>
            <p14:sldId id="542"/>
            <p14:sldId id="505"/>
            <p14:sldId id="519"/>
            <p14:sldId id="545"/>
            <p14:sldId id="546"/>
            <p14:sldId id="547"/>
            <p14:sldId id="548"/>
            <p14:sldId id="549"/>
            <p14:sldId id="550"/>
            <p14:sldId id="551"/>
            <p14:sldId id="554"/>
            <p14:sldId id="553"/>
            <p14:sldId id="555"/>
            <p14:sldId id="556"/>
            <p14:sldId id="557"/>
            <p14:sldId id="558"/>
            <p14:sldId id="520"/>
            <p14:sldId id="523"/>
            <p14:sldId id="559"/>
            <p14:sldId id="560"/>
            <p14:sldId id="561"/>
            <p14:sldId id="562"/>
            <p14:sldId id="563"/>
            <p14:sldId id="564"/>
            <p14:sldId id="565"/>
            <p14:sldId id="566"/>
            <p14:sldId id="567"/>
            <p14:sldId id="568"/>
            <p14:sldId id="569"/>
          </p14:sldIdLst>
        </p14:section>
        <p14:section name="Wrap-Up" id="{F53CF82D-9C9C-C848-AE6E-43FCDA4A19F2}">
          <p14:sldIdLst>
            <p14:sldId id="32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3239">
          <p15:clr>
            <a:srgbClr val="A4A3A4"/>
          </p15:clr>
        </p15:guide>
        <p15:guide id="2" pos="448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enise Duncan" initials="DD" lastIdx="3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961" autoAdjust="0"/>
    <p:restoredTop sz="80632" autoAdjust="0"/>
  </p:normalViewPr>
  <p:slideViewPr>
    <p:cSldViewPr snapToGrid="0" snapToObjects="1">
      <p:cViewPr varScale="1">
        <p:scale>
          <a:sx n="129" d="100"/>
          <a:sy n="129" d="100"/>
        </p:scale>
        <p:origin x="456" y="176"/>
      </p:cViewPr>
      <p:guideLst>
        <p:guide orient="horz" pos="3239"/>
        <p:guide pos="448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01" d="100"/>
          <a:sy n="101" d="100"/>
        </p:scale>
        <p:origin x="3552" y="1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63" Type="http://schemas.openxmlformats.org/officeDocument/2006/relationships/slide" Target="slides/slide59.xml"/><Relationship Id="rId64" Type="http://schemas.openxmlformats.org/officeDocument/2006/relationships/slide" Target="slides/slide60.xml"/><Relationship Id="rId65" Type="http://schemas.openxmlformats.org/officeDocument/2006/relationships/slide" Target="slides/slide61.xml"/><Relationship Id="rId66" Type="http://schemas.openxmlformats.org/officeDocument/2006/relationships/slide" Target="slides/slide62.xml"/><Relationship Id="rId67" Type="http://schemas.openxmlformats.org/officeDocument/2006/relationships/slide" Target="slides/slide63.xml"/><Relationship Id="rId68" Type="http://schemas.openxmlformats.org/officeDocument/2006/relationships/slide" Target="slides/slide64.xml"/><Relationship Id="rId69" Type="http://schemas.openxmlformats.org/officeDocument/2006/relationships/notesMaster" Target="notesMasters/notesMaster1.xml"/><Relationship Id="rId50" Type="http://schemas.openxmlformats.org/officeDocument/2006/relationships/slide" Target="slides/slide46.xml"/><Relationship Id="rId51" Type="http://schemas.openxmlformats.org/officeDocument/2006/relationships/slide" Target="slides/slide47.xml"/><Relationship Id="rId52" Type="http://schemas.openxmlformats.org/officeDocument/2006/relationships/slide" Target="slides/slide48.xml"/><Relationship Id="rId53" Type="http://schemas.openxmlformats.org/officeDocument/2006/relationships/slide" Target="slides/slide49.xml"/><Relationship Id="rId54" Type="http://schemas.openxmlformats.org/officeDocument/2006/relationships/slide" Target="slides/slide50.xml"/><Relationship Id="rId55" Type="http://schemas.openxmlformats.org/officeDocument/2006/relationships/slide" Target="slides/slide51.xml"/><Relationship Id="rId56" Type="http://schemas.openxmlformats.org/officeDocument/2006/relationships/slide" Target="slides/slide52.xml"/><Relationship Id="rId57" Type="http://schemas.openxmlformats.org/officeDocument/2006/relationships/slide" Target="slides/slide53.xml"/><Relationship Id="rId58" Type="http://schemas.openxmlformats.org/officeDocument/2006/relationships/slide" Target="slides/slide54.xml"/><Relationship Id="rId59" Type="http://schemas.openxmlformats.org/officeDocument/2006/relationships/slide" Target="slides/slide55.xml"/><Relationship Id="rId40" Type="http://schemas.openxmlformats.org/officeDocument/2006/relationships/slide" Target="slides/slide36.xml"/><Relationship Id="rId41" Type="http://schemas.openxmlformats.org/officeDocument/2006/relationships/slide" Target="slides/slide37.xml"/><Relationship Id="rId42" Type="http://schemas.openxmlformats.org/officeDocument/2006/relationships/slide" Target="slides/slide38.xml"/><Relationship Id="rId43" Type="http://schemas.openxmlformats.org/officeDocument/2006/relationships/slide" Target="slides/slide39.xml"/><Relationship Id="rId44" Type="http://schemas.openxmlformats.org/officeDocument/2006/relationships/slide" Target="slides/slide40.xml"/><Relationship Id="rId45" Type="http://schemas.openxmlformats.org/officeDocument/2006/relationships/slide" Target="slides/slide41.xml"/><Relationship Id="rId46" Type="http://schemas.openxmlformats.org/officeDocument/2006/relationships/slide" Target="slides/slide42.xml"/><Relationship Id="rId47" Type="http://schemas.openxmlformats.org/officeDocument/2006/relationships/slide" Target="slides/slide43.xml"/><Relationship Id="rId48" Type="http://schemas.openxmlformats.org/officeDocument/2006/relationships/slide" Target="slides/slide44.xml"/><Relationship Id="rId49" Type="http://schemas.openxmlformats.org/officeDocument/2006/relationships/slide" Target="slides/slide45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<Relationship Id="rId70" Type="http://schemas.openxmlformats.org/officeDocument/2006/relationships/handoutMaster" Target="handoutMasters/handoutMaster1.xml"/><Relationship Id="rId71" Type="http://schemas.openxmlformats.org/officeDocument/2006/relationships/commentAuthors" Target="commentAuthors.xml"/><Relationship Id="rId72" Type="http://schemas.openxmlformats.org/officeDocument/2006/relationships/presProps" Target="presProps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73" Type="http://schemas.openxmlformats.org/officeDocument/2006/relationships/viewProps" Target="viewProps.xml"/><Relationship Id="rId74" Type="http://schemas.openxmlformats.org/officeDocument/2006/relationships/theme" Target="theme/theme1.xml"/><Relationship Id="rId75" Type="http://schemas.openxmlformats.org/officeDocument/2006/relationships/tableStyles" Target="tableStyles.xml"/><Relationship Id="rId60" Type="http://schemas.openxmlformats.org/officeDocument/2006/relationships/slide" Target="slides/slide56.xml"/><Relationship Id="rId61" Type="http://schemas.openxmlformats.org/officeDocument/2006/relationships/slide" Target="slides/slide57.xml"/><Relationship Id="rId62" Type="http://schemas.openxmlformats.org/officeDocument/2006/relationships/slide" Target="slides/slide58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63E295-345A-EC4B-9F1D-2F0A42EACD60}" type="datetimeFigureOut">
              <a:rPr lang="en-US" smtClean="0"/>
              <a:t>1/23/18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0619D6-E646-234E-84F5-6A2E3B8AC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683937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6015F3-BD29-154F-B5A6-B0809F0C39E0}" type="datetimeFigureOut">
              <a:rPr lang="en-US" smtClean="0"/>
              <a:t>1/23/18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7F15A1-762E-3242-BF3A-E1B71DAA629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820043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7F15A1-762E-3242-BF3A-E1B71DAA629F}" type="slidenum">
              <a:rPr lang="en-US" smtClean="0"/>
              <a:t>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78657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Will</a:t>
            </a:r>
            <a:r>
              <a:rPr lang="en-GB" baseline="0" dirty="0" smtClean="0"/>
              <a:t> anyone spot my &lt;p&gt; isn’t closed?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7F15A1-762E-3242-BF3A-E1B71DAA629F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93458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7F15A1-762E-3242-BF3A-E1B71DAA629F}" type="slidenum">
              <a:rPr lang="en-US" smtClean="0"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53748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Extra credit: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	how to get products from the</a:t>
            </a:r>
            <a:r>
              <a:rPr lang="en-GB" baseline="0" dirty="0" smtClean="0"/>
              <a:t> asset fields?</a:t>
            </a:r>
            <a:endParaRPr lang="en-GB" dirty="0" smtClean="0"/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aseline="0" dirty="0" smtClean="0"/>
              <a:t>	add validation</a:t>
            </a:r>
            <a:endParaRPr lang="en-GB" dirty="0" smtClean="0"/>
          </a:p>
          <a:p>
            <a:r>
              <a:rPr lang="en-GB" dirty="0" smtClean="0"/>
              <a:t>	explore</a:t>
            </a:r>
            <a:r>
              <a:rPr lang="en-GB" baseline="0" dirty="0" smtClean="0"/>
              <a:t> different ways of laying out the input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	load products from configuration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7F15A1-762E-3242-BF3A-E1B71DAA629F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84092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Extra credit:</a:t>
            </a:r>
          </a:p>
          <a:p>
            <a:r>
              <a:rPr lang="en-GB" dirty="0" smtClean="0"/>
              <a:t>	add products into a</a:t>
            </a:r>
            <a:r>
              <a:rPr lang="en-GB" baseline="0" dirty="0" smtClean="0"/>
              <a:t> string</a:t>
            </a:r>
            <a:r>
              <a:rPr lang="en-GB" dirty="0" smtClean="0"/>
              <a:t> array</a:t>
            </a:r>
            <a:r>
              <a:rPr lang="en-GB" baseline="0" dirty="0" smtClean="0"/>
              <a:t> field</a:t>
            </a:r>
          </a:p>
          <a:p>
            <a:r>
              <a:rPr lang="en-GB" baseline="0" dirty="0" smtClean="0"/>
              <a:t>	add location into a point field</a:t>
            </a:r>
          </a:p>
          <a:p>
            <a:r>
              <a:rPr lang="en-GB" baseline="0" dirty="0" smtClean="0"/>
              <a:t>	what goes in title and content fields?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7F15A1-762E-3242-BF3A-E1B71DAA629F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29318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Why did I</a:t>
            </a:r>
            <a:r>
              <a:rPr lang="en-GB" baseline="0" dirty="0" smtClean="0"/>
              <a:t> pick .</a:t>
            </a:r>
            <a:r>
              <a:rPr lang="en-GB" baseline="0" dirty="0" err="1" smtClean="0"/>
              <a:t>addFixed</a:t>
            </a:r>
            <a:r>
              <a:rPr lang="en-GB" baseline="0" dirty="0" smtClean="0"/>
              <a:t>() for most of these?</a:t>
            </a:r>
          </a:p>
          <a:p>
            <a:r>
              <a:rPr lang="en-GB" baseline="0" dirty="0" smtClean="0"/>
              <a:t>I don’t know!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7F15A1-762E-3242-BF3A-E1B71DAA629F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77377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Extra credit:</a:t>
            </a:r>
          </a:p>
          <a:p>
            <a:r>
              <a:rPr lang="en-GB" dirty="0" smtClean="0"/>
              <a:t>	make</a:t>
            </a:r>
            <a:r>
              <a:rPr lang="en-GB" baseline="0" dirty="0" smtClean="0"/>
              <a:t> the title a clickable link</a:t>
            </a:r>
          </a:p>
          <a:p>
            <a:r>
              <a:rPr lang="en-GB" baseline="0" dirty="0" smtClean="0"/>
              <a:t>	make a precis of the content</a:t>
            </a:r>
          </a:p>
          <a:p>
            <a:r>
              <a:rPr lang="en-GB" baseline="0" dirty="0" smtClean="0"/>
              <a:t>	make it take a </a:t>
            </a:r>
            <a:r>
              <a:rPr lang="en-GB" baseline="0" dirty="0" err="1" smtClean="0"/>
              <a:t>querystring</a:t>
            </a:r>
            <a:r>
              <a:rPr lang="en-GB" baseline="0" dirty="0" smtClean="0"/>
              <a:t> argument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7F15A1-762E-3242-BF3A-E1B71DAA629F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10638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Extra</a:t>
            </a:r>
            <a:r>
              <a:rPr lang="en-GB" baseline="0" dirty="0" smtClean="0"/>
              <a:t> credit:</a:t>
            </a:r>
          </a:p>
          <a:p>
            <a:r>
              <a:rPr lang="en-GB" baseline="0" dirty="0" smtClean="0"/>
              <a:t>	style the popup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7F15A1-762E-3242-BF3A-E1B71DAA629F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43792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Extra credit:</a:t>
            </a:r>
          </a:p>
          <a:p>
            <a:r>
              <a:rPr lang="en-GB" dirty="0" smtClean="0"/>
              <a:t>	add</a:t>
            </a:r>
            <a:r>
              <a:rPr lang="en-GB" baseline="0" dirty="0" smtClean="0"/>
              <a:t> the other fields</a:t>
            </a:r>
          </a:p>
          <a:p>
            <a:r>
              <a:rPr lang="en-GB" baseline="0" dirty="0" smtClean="0"/>
              <a:t>	style the display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7F15A1-762E-3242-BF3A-E1B71DAA629F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17962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Extra</a:t>
            </a:r>
            <a:r>
              <a:rPr lang="en-GB" baseline="0" dirty="0" smtClean="0"/>
              <a:t> credit:</a:t>
            </a:r>
          </a:p>
          <a:p>
            <a:r>
              <a:rPr lang="en-GB" baseline="0" dirty="0" smtClean="0"/>
              <a:t>	only show fields if they’re populated</a:t>
            </a:r>
          </a:p>
          <a:p>
            <a:r>
              <a:rPr lang="en-GB" baseline="0" dirty="0" smtClean="0"/>
              <a:t>	put linefeeds back into the address</a:t>
            </a:r>
          </a:p>
          <a:p>
            <a:r>
              <a:rPr lang="en-GB" baseline="0" dirty="0" smtClean="0"/>
              <a:t>	click to show address in google maps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7F15A1-762E-3242-BF3A-E1B71DAA629F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69122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Extra credit:</a:t>
            </a:r>
          </a:p>
          <a:p>
            <a:r>
              <a:rPr lang="en-GB" dirty="0" smtClean="0"/>
              <a:t>	make</a:t>
            </a:r>
            <a:r>
              <a:rPr lang="en-GB" baseline="0" dirty="0" smtClean="0"/>
              <a:t> the </a:t>
            </a:r>
            <a:r>
              <a:rPr lang="en-GB" baseline="0" dirty="0" err="1" smtClean="0"/>
              <a:t>ui</a:t>
            </a:r>
            <a:r>
              <a:rPr lang="en-GB" baseline="0" dirty="0" smtClean="0"/>
              <a:t> toggle filter on/off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	facet to fetch the values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	pagination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	collection into </a:t>
            </a:r>
            <a:r>
              <a:rPr lang="en-GB" dirty="0" err="1" smtClean="0"/>
              <a:t>config</a:t>
            </a:r>
            <a:endParaRPr lang="en-GB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7F15A1-762E-3242-BF3A-E1B71DAA629F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9513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creen w/ PS Graphic"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251" y="1628"/>
            <a:ext cx="5062463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182533" y="1899103"/>
            <a:ext cx="6858000" cy="840248"/>
          </a:xfrm>
        </p:spPr>
        <p:txBody>
          <a:bodyPr anchor="b">
            <a:normAutofit/>
          </a:bodyPr>
          <a:lstStyle>
            <a:lvl1pPr algn="r">
              <a:defRPr sz="3300" b="0" i="0" baseline="0">
                <a:ln>
                  <a:noFill/>
                </a:ln>
                <a:solidFill>
                  <a:srgbClr val="B5217E"/>
                </a:solidFill>
                <a:latin typeface="Calibri" charset="0"/>
              </a:defRPr>
            </a:lvl1pPr>
          </a:lstStyle>
          <a:p>
            <a:r>
              <a:rPr lang="en-US" dirty="0"/>
              <a:t>Example Sale Template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182533" y="2739351"/>
            <a:ext cx="6858000" cy="342177"/>
          </a:xfrm>
        </p:spPr>
        <p:txBody>
          <a:bodyPr/>
          <a:lstStyle>
            <a:lvl1pPr marL="0" indent="0" algn="r">
              <a:buNone/>
              <a:defRPr sz="1800" b="0" i="0">
                <a:solidFill>
                  <a:srgbClr val="B5217E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Example subheading text</a:t>
            </a:r>
          </a:p>
        </p:txBody>
      </p:sp>
      <p:sp>
        <p:nvSpPr>
          <p:cNvPr id="17" name="Subtitle 2"/>
          <p:cNvSpPr txBox="1">
            <a:spLocks/>
          </p:cNvSpPr>
          <p:nvPr userDrawn="1"/>
        </p:nvSpPr>
        <p:spPr>
          <a:xfrm>
            <a:off x="2187105" y="3263556"/>
            <a:ext cx="6858000" cy="17559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rgbClr val="B5217E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395A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rPr>
              <a:t>Denise Duncan / Director, Enablement Services / </a:t>
            </a:r>
            <a:fld id="{35902B22-8956-46D5-824C-D7C7DC1E9C2E}" type="datetime3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395A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rPr>
              <a:pPr marL="0" marR="0" lvl="0" indent="0" algn="r" defTabSz="685800" rtl="0" eaLnBrk="1" fontAlgn="auto" latinLnBrk="0" hangingPunct="1">
                <a:lnSpc>
                  <a:spcPct val="90000"/>
                </a:lnSpc>
                <a:spcBef>
                  <a:spcPts val="75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t>23 January 2018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395A"/>
              </a:solidFill>
              <a:effectLst/>
              <a:uLnTx/>
              <a:uFillTx/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1776" y="643952"/>
            <a:ext cx="1611608" cy="305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1834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Screens Light"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48510" y="4421701"/>
            <a:ext cx="8047434" cy="342177"/>
          </a:xfrm>
        </p:spPr>
        <p:txBody>
          <a:bodyPr>
            <a:normAutofit/>
          </a:bodyPr>
          <a:lstStyle>
            <a:lvl1pPr marL="0" indent="0" algn="l">
              <a:buNone/>
              <a:defRPr sz="1200" b="0" i="0">
                <a:solidFill>
                  <a:srgbClr val="00395A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.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548510" y="342898"/>
            <a:ext cx="8047434" cy="39754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7210" y="527909"/>
            <a:ext cx="5990035" cy="3675247"/>
          </a:xfrm>
          <a:prstGeom prst="rect">
            <a:avLst/>
          </a:prstGeom>
        </p:spPr>
      </p:pic>
      <p:cxnSp>
        <p:nvCxnSpPr>
          <p:cNvPr id="6" name="Straight Connector 5"/>
          <p:cNvCxnSpPr/>
          <p:nvPr userDrawn="1"/>
        </p:nvCxnSpPr>
        <p:spPr>
          <a:xfrm>
            <a:off x="450056" y="4303827"/>
            <a:ext cx="82296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64062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hart Screens Light"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48510" y="4421701"/>
            <a:ext cx="8047434" cy="342177"/>
          </a:xfrm>
        </p:spPr>
        <p:txBody>
          <a:bodyPr>
            <a:normAutofit/>
          </a:bodyPr>
          <a:lstStyle>
            <a:lvl1pPr marL="0" indent="0" algn="l">
              <a:buNone/>
              <a:defRPr sz="1200" b="0" i="0">
                <a:solidFill>
                  <a:srgbClr val="00395A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.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548510" y="342898"/>
            <a:ext cx="8047434" cy="39754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450056" y="4303827"/>
            <a:ext cx="82296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58065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hankyou Screen w/ PS Graphic"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27773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182533" y="1899103"/>
            <a:ext cx="6858000" cy="840248"/>
          </a:xfrm>
        </p:spPr>
        <p:txBody>
          <a:bodyPr anchor="b">
            <a:normAutofit/>
          </a:bodyPr>
          <a:lstStyle>
            <a:lvl1pPr algn="r">
              <a:defRPr sz="3300" b="0" i="0" baseline="0">
                <a:ln>
                  <a:noFill/>
                </a:ln>
                <a:solidFill>
                  <a:schemeClr val="bg1"/>
                </a:solidFill>
                <a:latin typeface="Calibri" charset="0"/>
              </a:defRPr>
            </a:lvl1pPr>
          </a:lstStyle>
          <a:p>
            <a:r>
              <a:rPr lang="en-US" dirty="0"/>
              <a:t>Thank You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182533" y="2739351"/>
            <a:ext cx="6858000" cy="342177"/>
          </a:xfrm>
        </p:spPr>
        <p:txBody>
          <a:bodyPr/>
          <a:lstStyle>
            <a:lvl1pPr marL="0" indent="0" algn="r">
              <a:buNone/>
              <a:defRPr sz="18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 err="1"/>
              <a:t>www.crownpeak.com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1776" y="643952"/>
            <a:ext cx="1611608" cy="305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3480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hankyou Screen"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/>
          <p:cNvSpPr/>
          <p:nvPr userDrawn="1"/>
        </p:nvSpPr>
        <p:spPr>
          <a:xfrm>
            <a:off x="454" y="-10716"/>
            <a:ext cx="9143546" cy="5164932"/>
          </a:xfrm>
          <a:custGeom>
            <a:avLst/>
            <a:gdLst>
              <a:gd name="connsiteX0" fmla="*/ 0 w 12191395"/>
              <a:gd name="connsiteY0" fmla="*/ 0 h 6886576"/>
              <a:gd name="connsiteX1" fmla="*/ 12191395 w 12191395"/>
              <a:gd name="connsiteY1" fmla="*/ 0 h 6886576"/>
              <a:gd name="connsiteX2" fmla="*/ 12191395 w 12191395"/>
              <a:gd name="connsiteY2" fmla="*/ 6886576 h 6886576"/>
              <a:gd name="connsiteX3" fmla="*/ 0 w 12191395"/>
              <a:gd name="connsiteY3" fmla="*/ 6886576 h 6886576"/>
              <a:gd name="connsiteX4" fmla="*/ 0 w 12191395"/>
              <a:gd name="connsiteY4" fmla="*/ 0 h 6886576"/>
              <a:gd name="connsiteX0" fmla="*/ 0 w 12191395"/>
              <a:gd name="connsiteY0" fmla="*/ 14287 h 6900863"/>
              <a:gd name="connsiteX1" fmla="*/ 8276620 w 12191395"/>
              <a:gd name="connsiteY1" fmla="*/ 0 h 6900863"/>
              <a:gd name="connsiteX2" fmla="*/ 12191395 w 12191395"/>
              <a:gd name="connsiteY2" fmla="*/ 6900863 h 6900863"/>
              <a:gd name="connsiteX3" fmla="*/ 0 w 12191395"/>
              <a:gd name="connsiteY3" fmla="*/ 6900863 h 6900863"/>
              <a:gd name="connsiteX4" fmla="*/ 0 w 12191395"/>
              <a:gd name="connsiteY4" fmla="*/ 14287 h 6900863"/>
              <a:gd name="connsiteX0" fmla="*/ 0 w 12191395"/>
              <a:gd name="connsiteY0" fmla="*/ 14287 h 6900863"/>
              <a:gd name="connsiteX1" fmla="*/ 8276620 w 12191395"/>
              <a:gd name="connsiteY1" fmla="*/ 0 h 6900863"/>
              <a:gd name="connsiteX2" fmla="*/ 9900633 w 12191395"/>
              <a:gd name="connsiteY2" fmla="*/ 2871788 h 6900863"/>
              <a:gd name="connsiteX3" fmla="*/ 12191395 w 12191395"/>
              <a:gd name="connsiteY3" fmla="*/ 6900863 h 6900863"/>
              <a:gd name="connsiteX4" fmla="*/ 0 w 12191395"/>
              <a:gd name="connsiteY4" fmla="*/ 6900863 h 6900863"/>
              <a:gd name="connsiteX5" fmla="*/ 0 w 12191395"/>
              <a:gd name="connsiteY5" fmla="*/ 14287 h 6900863"/>
              <a:gd name="connsiteX0" fmla="*/ 0 w 12191395"/>
              <a:gd name="connsiteY0" fmla="*/ 14287 h 6900863"/>
              <a:gd name="connsiteX1" fmla="*/ 8276620 w 12191395"/>
              <a:gd name="connsiteY1" fmla="*/ 0 h 6900863"/>
              <a:gd name="connsiteX2" fmla="*/ 12186633 w 12191395"/>
              <a:gd name="connsiteY2" fmla="*/ 2828926 h 6900863"/>
              <a:gd name="connsiteX3" fmla="*/ 12191395 w 12191395"/>
              <a:gd name="connsiteY3" fmla="*/ 6900863 h 6900863"/>
              <a:gd name="connsiteX4" fmla="*/ 0 w 12191395"/>
              <a:gd name="connsiteY4" fmla="*/ 6900863 h 6900863"/>
              <a:gd name="connsiteX5" fmla="*/ 0 w 12191395"/>
              <a:gd name="connsiteY5" fmla="*/ 14287 h 6900863"/>
              <a:gd name="connsiteX0" fmla="*/ 0 w 12191395"/>
              <a:gd name="connsiteY0" fmla="*/ 0 h 6886576"/>
              <a:gd name="connsiteX1" fmla="*/ 7505095 w 12191395"/>
              <a:gd name="connsiteY1" fmla="*/ 14288 h 6886576"/>
              <a:gd name="connsiteX2" fmla="*/ 12186633 w 12191395"/>
              <a:gd name="connsiteY2" fmla="*/ 2814639 h 6886576"/>
              <a:gd name="connsiteX3" fmla="*/ 12191395 w 12191395"/>
              <a:gd name="connsiteY3" fmla="*/ 6886576 h 6886576"/>
              <a:gd name="connsiteX4" fmla="*/ 0 w 12191395"/>
              <a:gd name="connsiteY4" fmla="*/ 6886576 h 6886576"/>
              <a:gd name="connsiteX5" fmla="*/ 0 w 12191395"/>
              <a:gd name="connsiteY5" fmla="*/ 0 h 6886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1395" h="6886576">
                <a:moveTo>
                  <a:pt x="0" y="0"/>
                </a:moveTo>
                <a:lnTo>
                  <a:pt x="7505095" y="14288"/>
                </a:lnTo>
                <a:lnTo>
                  <a:pt x="12186633" y="2814639"/>
                </a:lnTo>
                <a:cubicBezTo>
                  <a:pt x="12188220" y="4171951"/>
                  <a:pt x="12189808" y="5529264"/>
                  <a:pt x="12191395" y="6886576"/>
                </a:cubicBezTo>
                <a:lnTo>
                  <a:pt x="0" y="6886576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38000"/>
                      </a14:imgEffect>
                    </a14:imgLayer>
                  </a14:imgProps>
                </a:ext>
              </a:extLst>
            </a:blip>
            <a:srcRect/>
            <a:tile tx="0" ty="0" sx="70000" sy="7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182533" y="1899103"/>
            <a:ext cx="6858000" cy="840248"/>
          </a:xfrm>
        </p:spPr>
        <p:txBody>
          <a:bodyPr anchor="b">
            <a:normAutofit/>
          </a:bodyPr>
          <a:lstStyle>
            <a:lvl1pPr algn="r">
              <a:defRPr sz="3300" b="0" i="0" baseline="0">
                <a:ln>
                  <a:noFill/>
                </a:ln>
                <a:solidFill>
                  <a:schemeClr val="bg1"/>
                </a:solidFill>
                <a:latin typeface="Calibri" charset="0"/>
              </a:defRPr>
            </a:lvl1pPr>
          </a:lstStyle>
          <a:p>
            <a:r>
              <a:rPr lang="en-US" dirty="0"/>
              <a:t>Thank You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182533" y="2739351"/>
            <a:ext cx="6858000" cy="342177"/>
          </a:xfrm>
        </p:spPr>
        <p:txBody>
          <a:bodyPr/>
          <a:lstStyle>
            <a:lvl1pPr marL="0" indent="0" algn="r">
              <a:buNone/>
              <a:defRPr sz="18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 err="1"/>
              <a:t>www.crownpeak.com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1776" y="643952"/>
            <a:ext cx="1611608" cy="305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6256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95397-5482-F245-8ABB-32E8412BBEEF}" type="slidenum">
              <a:rPr kumimoji="0" lang="en-US" sz="1350" b="0" i="0" u="none" strike="noStrike" kern="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</a:rPr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39427" y="311718"/>
            <a:ext cx="7018952" cy="228524"/>
          </a:xfrm>
        </p:spPr>
        <p:txBody>
          <a:bodyPr wrap="square" lIns="0" tIns="0" rIns="0" bIns="0">
            <a:spAutoFit/>
          </a:bodyPr>
          <a:lstStyle>
            <a:lvl1pPr>
              <a:defRPr sz="1650" b="1">
                <a:solidFill>
                  <a:schemeClr val="accent1"/>
                </a:solidFill>
              </a:defRPr>
            </a:lvl1pPr>
            <a:lvl2pPr>
              <a:defRPr sz="1650"/>
            </a:lvl2pPr>
            <a:lvl3pPr>
              <a:defRPr sz="1650"/>
            </a:lvl3pPr>
            <a:lvl4pPr>
              <a:defRPr sz="1650"/>
            </a:lvl4pPr>
            <a:lvl5pPr>
              <a:defRPr sz="165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339427" y="100798"/>
            <a:ext cx="7018952" cy="220445"/>
          </a:xfrm>
        </p:spPr>
        <p:txBody>
          <a:bodyPr/>
          <a:lstStyle>
            <a:lvl1pPr>
              <a:defRPr b="1">
                <a:solidFill>
                  <a:srgbClr val="68707A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57200" y="957613"/>
            <a:ext cx="8229600" cy="33944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986856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creen Magenta"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rapezoid 11"/>
          <p:cNvSpPr/>
          <p:nvPr userDrawn="1"/>
        </p:nvSpPr>
        <p:spPr>
          <a:xfrm>
            <a:off x="-23470" y="-1113"/>
            <a:ext cx="4590839" cy="5152587"/>
          </a:xfrm>
          <a:custGeom>
            <a:avLst/>
            <a:gdLst>
              <a:gd name="connsiteX0" fmla="*/ 0 w 4339575"/>
              <a:gd name="connsiteY0" fmla="*/ 7024255 h 7024255"/>
              <a:gd name="connsiteX1" fmla="*/ 1084894 w 4339575"/>
              <a:gd name="connsiteY1" fmla="*/ 0 h 7024255"/>
              <a:gd name="connsiteX2" fmla="*/ 3254681 w 4339575"/>
              <a:gd name="connsiteY2" fmla="*/ 0 h 7024255"/>
              <a:gd name="connsiteX3" fmla="*/ 4339575 w 4339575"/>
              <a:gd name="connsiteY3" fmla="*/ 7024255 h 7024255"/>
              <a:gd name="connsiteX4" fmla="*/ 0 w 4339575"/>
              <a:gd name="connsiteY4" fmla="*/ 7024255 h 7024255"/>
              <a:gd name="connsiteX0" fmla="*/ 0 w 4339575"/>
              <a:gd name="connsiteY0" fmla="*/ 7024255 h 7024255"/>
              <a:gd name="connsiteX1" fmla="*/ 1084894 w 4339575"/>
              <a:gd name="connsiteY1" fmla="*/ 0 h 7024255"/>
              <a:gd name="connsiteX2" fmla="*/ 3305481 w 4339575"/>
              <a:gd name="connsiteY2" fmla="*/ 135466 h 7024255"/>
              <a:gd name="connsiteX3" fmla="*/ 4339575 w 4339575"/>
              <a:gd name="connsiteY3" fmla="*/ 7024255 h 7024255"/>
              <a:gd name="connsiteX4" fmla="*/ 0 w 4339575"/>
              <a:gd name="connsiteY4" fmla="*/ 7024255 h 7024255"/>
              <a:gd name="connsiteX0" fmla="*/ 1150306 w 5489881"/>
              <a:gd name="connsiteY0" fmla="*/ 6888789 h 6888789"/>
              <a:gd name="connsiteX1" fmla="*/ 0 w 5489881"/>
              <a:gd name="connsiteY1" fmla="*/ 135468 h 6888789"/>
              <a:gd name="connsiteX2" fmla="*/ 4455787 w 5489881"/>
              <a:gd name="connsiteY2" fmla="*/ 0 h 6888789"/>
              <a:gd name="connsiteX3" fmla="*/ 5489881 w 5489881"/>
              <a:gd name="connsiteY3" fmla="*/ 6888789 h 6888789"/>
              <a:gd name="connsiteX4" fmla="*/ 1150306 w 5489881"/>
              <a:gd name="connsiteY4" fmla="*/ 6888789 h 6888789"/>
              <a:gd name="connsiteX0" fmla="*/ 1150306 w 5489881"/>
              <a:gd name="connsiteY0" fmla="*/ 6753321 h 6753321"/>
              <a:gd name="connsiteX1" fmla="*/ 0 w 5489881"/>
              <a:gd name="connsiteY1" fmla="*/ 0 h 6753321"/>
              <a:gd name="connsiteX2" fmla="*/ 4472720 w 5489881"/>
              <a:gd name="connsiteY2" fmla="*/ 33865 h 6753321"/>
              <a:gd name="connsiteX3" fmla="*/ 5489881 w 5489881"/>
              <a:gd name="connsiteY3" fmla="*/ 6753321 h 6753321"/>
              <a:gd name="connsiteX4" fmla="*/ 1150306 w 5489881"/>
              <a:gd name="connsiteY4" fmla="*/ 6753321 h 6753321"/>
              <a:gd name="connsiteX0" fmla="*/ 1150306 w 5489881"/>
              <a:gd name="connsiteY0" fmla="*/ 6753321 h 6753321"/>
              <a:gd name="connsiteX1" fmla="*/ 0 w 5489881"/>
              <a:gd name="connsiteY1" fmla="*/ 0 h 6753321"/>
              <a:gd name="connsiteX2" fmla="*/ 2389920 w 5489881"/>
              <a:gd name="connsiteY2" fmla="*/ 50799 h 6753321"/>
              <a:gd name="connsiteX3" fmla="*/ 5489881 w 5489881"/>
              <a:gd name="connsiteY3" fmla="*/ 6753321 h 6753321"/>
              <a:gd name="connsiteX4" fmla="*/ 1150306 w 5489881"/>
              <a:gd name="connsiteY4" fmla="*/ 6753321 h 6753321"/>
              <a:gd name="connsiteX0" fmla="*/ 1150306 w 5489881"/>
              <a:gd name="connsiteY0" fmla="*/ 6753321 h 6753321"/>
              <a:gd name="connsiteX1" fmla="*/ 0 w 5489881"/>
              <a:gd name="connsiteY1" fmla="*/ 0 h 6753321"/>
              <a:gd name="connsiteX2" fmla="*/ 2728587 w 5489881"/>
              <a:gd name="connsiteY2" fmla="*/ 33866 h 6753321"/>
              <a:gd name="connsiteX3" fmla="*/ 5489881 w 5489881"/>
              <a:gd name="connsiteY3" fmla="*/ 6753321 h 6753321"/>
              <a:gd name="connsiteX4" fmla="*/ 1150306 w 5489881"/>
              <a:gd name="connsiteY4" fmla="*/ 6753321 h 6753321"/>
              <a:gd name="connsiteX0" fmla="*/ 1150306 w 5489881"/>
              <a:gd name="connsiteY0" fmla="*/ 6787188 h 6787188"/>
              <a:gd name="connsiteX1" fmla="*/ 0 w 5489881"/>
              <a:gd name="connsiteY1" fmla="*/ 33867 h 6787188"/>
              <a:gd name="connsiteX2" fmla="*/ 2711654 w 5489881"/>
              <a:gd name="connsiteY2" fmla="*/ 0 h 6787188"/>
              <a:gd name="connsiteX3" fmla="*/ 5489881 w 5489881"/>
              <a:gd name="connsiteY3" fmla="*/ 6787188 h 6787188"/>
              <a:gd name="connsiteX4" fmla="*/ 1150306 w 5489881"/>
              <a:gd name="connsiteY4" fmla="*/ 6787188 h 6787188"/>
              <a:gd name="connsiteX0" fmla="*/ 1150306 w 5489881"/>
              <a:gd name="connsiteY0" fmla="*/ 6753321 h 6753321"/>
              <a:gd name="connsiteX1" fmla="*/ 0 w 5489881"/>
              <a:gd name="connsiteY1" fmla="*/ 0 h 6753321"/>
              <a:gd name="connsiteX2" fmla="*/ 2677787 w 5489881"/>
              <a:gd name="connsiteY2" fmla="*/ 16933 h 6753321"/>
              <a:gd name="connsiteX3" fmla="*/ 5489881 w 5489881"/>
              <a:gd name="connsiteY3" fmla="*/ 6753321 h 6753321"/>
              <a:gd name="connsiteX4" fmla="*/ 1150306 w 5489881"/>
              <a:gd name="connsiteY4" fmla="*/ 6753321 h 6753321"/>
              <a:gd name="connsiteX0" fmla="*/ 1150306 w 6268815"/>
              <a:gd name="connsiteY0" fmla="*/ 6753321 h 6973454"/>
              <a:gd name="connsiteX1" fmla="*/ 0 w 6268815"/>
              <a:gd name="connsiteY1" fmla="*/ 0 h 6973454"/>
              <a:gd name="connsiteX2" fmla="*/ 2677787 w 6268815"/>
              <a:gd name="connsiteY2" fmla="*/ 16933 h 6973454"/>
              <a:gd name="connsiteX3" fmla="*/ 6268815 w 6268815"/>
              <a:gd name="connsiteY3" fmla="*/ 6973454 h 6973454"/>
              <a:gd name="connsiteX4" fmla="*/ 1150306 w 6268815"/>
              <a:gd name="connsiteY4" fmla="*/ 6753321 h 6973454"/>
              <a:gd name="connsiteX0" fmla="*/ 0 w 6269975"/>
              <a:gd name="connsiteY0" fmla="*/ 6939587 h 6973454"/>
              <a:gd name="connsiteX1" fmla="*/ 1160 w 6269975"/>
              <a:gd name="connsiteY1" fmla="*/ 0 h 6973454"/>
              <a:gd name="connsiteX2" fmla="*/ 2678947 w 6269975"/>
              <a:gd name="connsiteY2" fmla="*/ 16933 h 6973454"/>
              <a:gd name="connsiteX3" fmla="*/ 6269975 w 6269975"/>
              <a:gd name="connsiteY3" fmla="*/ 6973454 h 6973454"/>
              <a:gd name="connsiteX4" fmla="*/ 0 w 6269975"/>
              <a:gd name="connsiteY4" fmla="*/ 6939587 h 6973454"/>
              <a:gd name="connsiteX0" fmla="*/ 0 w 6269975"/>
              <a:gd name="connsiteY0" fmla="*/ 6939587 h 6973454"/>
              <a:gd name="connsiteX1" fmla="*/ 1160 w 6269975"/>
              <a:gd name="connsiteY1" fmla="*/ 0 h 6973454"/>
              <a:gd name="connsiteX2" fmla="*/ 2593886 w 6269975"/>
              <a:gd name="connsiteY2" fmla="*/ 16933 h 6973454"/>
              <a:gd name="connsiteX3" fmla="*/ 6269975 w 6269975"/>
              <a:gd name="connsiteY3" fmla="*/ 6973454 h 6973454"/>
              <a:gd name="connsiteX4" fmla="*/ 0 w 6269975"/>
              <a:gd name="connsiteY4" fmla="*/ 6939587 h 6973454"/>
              <a:gd name="connsiteX0" fmla="*/ 0 w 6121119"/>
              <a:gd name="connsiteY0" fmla="*/ 6939587 h 6984196"/>
              <a:gd name="connsiteX1" fmla="*/ 1160 w 6121119"/>
              <a:gd name="connsiteY1" fmla="*/ 0 h 6984196"/>
              <a:gd name="connsiteX2" fmla="*/ 2593886 w 6121119"/>
              <a:gd name="connsiteY2" fmla="*/ 16933 h 6984196"/>
              <a:gd name="connsiteX3" fmla="*/ 6121119 w 6121119"/>
              <a:gd name="connsiteY3" fmla="*/ 6984196 h 6984196"/>
              <a:gd name="connsiteX4" fmla="*/ 0 w 6121119"/>
              <a:gd name="connsiteY4" fmla="*/ 6939587 h 6984196"/>
              <a:gd name="connsiteX0" fmla="*/ 41374 w 6119962"/>
              <a:gd name="connsiteY0" fmla="*/ 6982557 h 6984196"/>
              <a:gd name="connsiteX1" fmla="*/ 3 w 6119962"/>
              <a:gd name="connsiteY1" fmla="*/ 0 h 6984196"/>
              <a:gd name="connsiteX2" fmla="*/ 2592729 w 6119962"/>
              <a:gd name="connsiteY2" fmla="*/ 16933 h 6984196"/>
              <a:gd name="connsiteX3" fmla="*/ 6119962 w 6119962"/>
              <a:gd name="connsiteY3" fmla="*/ 6984196 h 6984196"/>
              <a:gd name="connsiteX4" fmla="*/ 41374 w 6119962"/>
              <a:gd name="connsiteY4" fmla="*/ 6982557 h 6984196"/>
              <a:gd name="connsiteX0" fmla="*/ 41374 w 6119962"/>
              <a:gd name="connsiteY0" fmla="*/ 6982557 h 6984196"/>
              <a:gd name="connsiteX1" fmla="*/ 3 w 6119962"/>
              <a:gd name="connsiteY1" fmla="*/ 0 h 6984196"/>
              <a:gd name="connsiteX2" fmla="*/ 2624626 w 6119962"/>
              <a:gd name="connsiteY2" fmla="*/ 70647 h 6984196"/>
              <a:gd name="connsiteX3" fmla="*/ 6119962 w 6119962"/>
              <a:gd name="connsiteY3" fmla="*/ 6984196 h 6984196"/>
              <a:gd name="connsiteX4" fmla="*/ 41374 w 6119962"/>
              <a:gd name="connsiteY4" fmla="*/ 6982557 h 6984196"/>
              <a:gd name="connsiteX0" fmla="*/ 20112 w 6098700"/>
              <a:gd name="connsiteY0" fmla="*/ 6939587 h 6941226"/>
              <a:gd name="connsiteX1" fmla="*/ 6 w 6098700"/>
              <a:gd name="connsiteY1" fmla="*/ 0 h 6941226"/>
              <a:gd name="connsiteX2" fmla="*/ 2603364 w 6098700"/>
              <a:gd name="connsiteY2" fmla="*/ 27677 h 6941226"/>
              <a:gd name="connsiteX3" fmla="*/ 6098700 w 6098700"/>
              <a:gd name="connsiteY3" fmla="*/ 6941226 h 6941226"/>
              <a:gd name="connsiteX4" fmla="*/ 20112 w 6098700"/>
              <a:gd name="connsiteY4" fmla="*/ 6939587 h 6941226"/>
              <a:gd name="connsiteX0" fmla="*/ 0 w 6121119"/>
              <a:gd name="connsiteY0" fmla="*/ 6918102 h 6941226"/>
              <a:gd name="connsiteX1" fmla="*/ 22425 w 6121119"/>
              <a:gd name="connsiteY1" fmla="*/ 0 h 6941226"/>
              <a:gd name="connsiteX2" fmla="*/ 2625783 w 6121119"/>
              <a:gd name="connsiteY2" fmla="*/ 27677 h 6941226"/>
              <a:gd name="connsiteX3" fmla="*/ 6121119 w 6121119"/>
              <a:gd name="connsiteY3" fmla="*/ 6941226 h 6941226"/>
              <a:gd name="connsiteX4" fmla="*/ 0 w 6121119"/>
              <a:gd name="connsiteY4" fmla="*/ 6918102 h 6941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21119" h="6941226">
                <a:moveTo>
                  <a:pt x="0" y="6918102"/>
                </a:moveTo>
                <a:cubicBezTo>
                  <a:pt x="387" y="4604906"/>
                  <a:pt x="22038" y="2313196"/>
                  <a:pt x="22425" y="0"/>
                </a:cubicBezTo>
                <a:lnTo>
                  <a:pt x="2625783" y="27677"/>
                </a:lnTo>
                <a:lnTo>
                  <a:pt x="6121119" y="6941226"/>
                </a:lnTo>
                <a:lnTo>
                  <a:pt x="0" y="6918102"/>
                </a:lnTo>
                <a:close/>
              </a:path>
            </a:pathLst>
          </a:custGeom>
          <a:blipFill dpi="0"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38000"/>
                      </a14:imgEffect>
                    </a14:imgLayer>
                  </a14:imgProps>
                </a:ext>
              </a:extLst>
            </a:blip>
            <a:srcRect/>
            <a:tile tx="0" ty="0" sx="70000" sy="7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182533" y="1899103"/>
            <a:ext cx="6858000" cy="840248"/>
          </a:xfrm>
        </p:spPr>
        <p:txBody>
          <a:bodyPr anchor="b">
            <a:normAutofit/>
          </a:bodyPr>
          <a:lstStyle>
            <a:lvl1pPr algn="r">
              <a:defRPr sz="3300" b="0" i="0" baseline="0">
                <a:ln>
                  <a:noFill/>
                </a:ln>
                <a:solidFill>
                  <a:srgbClr val="B5217E"/>
                </a:solidFill>
                <a:latin typeface="Calibri" charset="0"/>
              </a:defRPr>
            </a:lvl1pPr>
          </a:lstStyle>
          <a:p>
            <a:r>
              <a:rPr lang="en-US" dirty="0"/>
              <a:t>Example Sale Template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182533" y="2739351"/>
            <a:ext cx="6858000" cy="342177"/>
          </a:xfrm>
        </p:spPr>
        <p:txBody>
          <a:bodyPr/>
          <a:lstStyle>
            <a:lvl1pPr marL="0" indent="0" algn="r">
              <a:buNone/>
              <a:defRPr sz="1800" b="0" i="0">
                <a:solidFill>
                  <a:srgbClr val="B5217E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Example subheading text</a:t>
            </a:r>
          </a:p>
        </p:txBody>
      </p:sp>
      <p:sp>
        <p:nvSpPr>
          <p:cNvPr id="17" name="Subtitle 2"/>
          <p:cNvSpPr txBox="1">
            <a:spLocks/>
          </p:cNvSpPr>
          <p:nvPr userDrawn="1"/>
        </p:nvSpPr>
        <p:spPr>
          <a:xfrm>
            <a:off x="2187105" y="3263556"/>
            <a:ext cx="6858000" cy="17559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rgbClr val="B5217E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395A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rPr>
              <a:t>Denise Duncan / Director, Enablement Services / </a:t>
            </a:r>
            <a:fld id="{E354890E-E41F-4ECD-B53C-931DF6A975CF}" type="datetime3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395A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rPr>
              <a:pPr marL="0" marR="0" lvl="0" indent="0" algn="r" defTabSz="685800" rtl="0" eaLnBrk="1" fontAlgn="auto" latinLnBrk="0" hangingPunct="1">
                <a:lnSpc>
                  <a:spcPct val="90000"/>
                </a:lnSpc>
                <a:spcBef>
                  <a:spcPts val="75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t>23 January 2018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395A"/>
              </a:solidFill>
              <a:effectLst/>
              <a:uLnTx/>
              <a:uFillTx/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1776" y="643952"/>
            <a:ext cx="1611608" cy="305131"/>
          </a:xfrm>
          <a:prstGeom prst="rect">
            <a:avLst/>
          </a:prstGeom>
        </p:spPr>
      </p:pic>
      <p:sp>
        <p:nvSpPr>
          <p:cNvPr id="20" name="Right Triangle 19"/>
          <p:cNvSpPr/>
          <p:nvPr userDrawn="1"/>
        </p:nvSpPr>
        <p:spPr>
          <a:xfrm rot="10800000" flipH="1">
            <a:off x="-23471" y="-10714"/>
            <a:ext cx="5053583" cy="2760916"/>
          </a:xfrm>
          <a:custGeom>
            <a:avLst/>
            <a:gdLst>
              <a:gd name="connsiteX0" fmla="*/ 0 w 5913047"/>
              <a:gd name="connsiteY0" fmla="*/ 3980599 h 3980599"/>
              <a:gd name="connsiteX1" fmla="*/ 0 w 5913047"/>
              <a:gd name="connsiteY1" fmla="*/ 0 h 3980599"/>
              <a:gd name="connsiteX2" fmla="*/ 5913047 w 5913047"/>
              <a:gd name="connsiteY2" fmla="*/ 3980599 h 3980599"/>
              <a:gd name="connsiteX3" fmla="*/ 0 w 5913047"/>
              <a:gd name="connsiteY3" fmla="*/ 3980599 h 3980599"/>
              <a:gd name="connsiteX0" fmla="*/ 0 w 6956034"/>
              <a:gd name="connsiteY0" fmla="*/ 3980599 h 3980599"/>
              <a:gd name="connsiteX1" fmla="*/ 0 w 6956034"/>
              <a:gd name="connsiteY1" fmla="*/ 0 h 3980599"/>
              <a:gd name="connsiteX2" fmla="*/ 6956034 w 6956034"/>
              <a:gd name="connsiteY2" fmla="*/ 3894874 h 3980599"/>
              <a:gd name="connsiteX3" fmla="*/ 0 w 6956034"/>
              <a:gd name="connsiteY3" fmla="*/ 3980599 h 3980599"/>
              <a:gd name="connsiteX0" fmla="*/ 14288 w 6956034"/>
              <a:gd name="connsiteY0" fmla="*/ 3909162 h 3909162"/>
              <a:gd name="connsiteX1" fmla="*/ 0 w 6956034"/>
              <a:gd name="connsiteY1" fmla="*/ 0 h 3909162"/>
              <a:gd name="connsiteX2" fmla="*/ 6956034 w 6956034"/>
              <a:gd name="connsiteY2" fmla="*/ 3894874 h 3909162"/>
              <a:gd name="connsiteX3" fmla="*/ 14288 w 6956034"/>
              <a:gd name="connsiteY3" fmla="*/ 3909162 h 3909162"/>
              <a:gd name="connsiteX0" fmla="*/ 634 w 6942380"/>
              <a:gd name="connsiteY0" fmla="*/ 3837724 h 3837724"/>
              <a:gd name="connsiteX1" fmla="*/ 14921 w 6942380"/>
              <a:gd name="connsiteY1" fmla="*/ 0 h 3837724"/>
              <a:gd name="connsiteX2" fmla="*/ 6942380 w 6942380"/>
              <a:gd name="connsiteY2" fmla="*/ 3823436 h 3837724"/>
              <a:gd name="connsiteX3" fmla="*/ 634 w 6942380"/>
              <a:gd name="connsiteY3" fmla="*/ 3837724 h 3837724"/>
              <a:gd name="connsiteX0" fmla="*/ 414 w 6942160"/>
              <a:gd name="connsiteY0" fmla="*/ 3709136 h 3709136"/>
              <a:gd name="connsiteX1" fmla="*/ 28989 w 6942160"/>
              <a:gd name="connsiteY1" fmla="*/ 0 h 3709136"/>
              <a:gd name="connsiteX2" fmla="*/ 6942160 w 6942160"/>
              <a:gd name="connsiteY2" fmla="*/ 3694848 h 3709136"/>
              <a:gd name="connsiteX3" fmla="*/ 414 w 6942160"/>
              <a:gd name="connsiteY3" fmla="*/ 3709136 h 3709136"/>
              <a:gd name="connsiteX0" fmla="*/ 414 w 6942160"/>
              <a:gd name="connsiteY0" fmla="*/ 3751998 h 3751998"/>
              <a:gd name="connsiteX1" fmla="*/ 28989 w 6942160"/>
              <a:gd name="connsiteY1" fmla="*/ 0 h 3751998"/>
              <a:gd name="connsiteX2" fmla="*/ 6942160 w 6942160"/>
              <a:gd name="connsiteY2" fmla="*/ 3737710 h 3751998"/>
              <a:gd name="connsiteX3" fmla="*/ 414 w 6942160"/>
              <a:gd name="connsiteY3" fmla="*/ 3751998 h 3751998"/>
              <a:gd name="connsiteX0" fmla="*/ 71438 w 7013184"/>
              <a:gd name="connsiteY0" fmla="*/ 3780573 h 3780573"/>
              <a:gd name="connsiteX1" fmla="*/ 0 w 7013184"/>
              <a:gd name="connsiteY1" fmla="*/ 0 h 3780573"/>
              <a:gd name="connsiteX2" fmla="*/ 7013184 w 7013184"/>
              <a:gd name="connsiteY2" fmla="*/ 3766285 h 3780573"/>
              <a:gd name="connsiteX3" fmla="*/ 71438 w 7013184"/>
              <a:gd name="connsiteY3" fmla="*/ 3780573 h 3780573"/>
              <a:gd name="connsiteX0" fmla="*/ 1374 w 7014558"/>
              <a:gd name="connsiteY0" fmla="*/ 3780573 h 3780573"/>
              <a:gd name="connsiteX1" fmla="*/ 1374 w 7014558"/>
              <a:gd name="connsiteY1" fmla="*/ 0 h 3780573"/>
              <a:gd name="connsiteX2" fmla="*/ 7014558 w 7014558"/>
              <a:gd name="connsiteY2" fmla="*/ 3766285 h 3780573"/>
              <a:gd name="connsiteX3" fmla="*/ 1374 w 7014558"/>
              <a:gd name="connsiteY3" fmla="*/ 3780573 h 3780573"/>
              <a:gd name="connsiteX0" fmla="*/ 1374 w 6334075"/>
              <a:gd name="connsiteY0" fmla="*/ 3780573 h 3798182"/>
              <a:gd name="connsiteX1" fmla="*/ 1374 w 6334075"/>
              <a:gd name="connsiteY1" fmla="*/ 0 h 3798182"/>
              <a:gd name="connsiteX2" fmla="*/ 6334075 w 6334075"/>
              <a:gd name="connsiteY2" fmla="*/ 3798182 h 3798182"/>
              <a:gd name="connsiteX3" fmla="*/ 1374 w 6334075"/>
              <a:gd name="connsiteY3" fmla="*/ 3780573 h 3798182"/>
              <a:gd name="connsiteX0" fmla="*/ 1374 w 5058168"/>
              <a:gd name="connsiteY0" fmla="*/ 3780573 h 3883242"/>
              <a:gd name="connsiteX1" fmla="*/ 1374 w 5058168"/>
              <a:gd name="connsiteY1" fmla="*/ 0 h 3883242"/>
              <a:gd name="connsiteX2" fmla="*/ 5058168 w 5058168"/>
              <a:gd name="connsiteY2" fmla="*/ 3883242 h 3883242"/>
              <a:gd name="connsiteX3" fmla="*/ 1374 w 5058168"/>
              <a:gd name="connsiteY3" fmla="*/ 3780573 h 3883242"/>
              <a:gd name="connsiteX0" fmla="*/ 1374 w 3750363"/>
              <a:gd name="connsiteY0" fmla="*/ 3780573 h 3989567"/>
              <a:gd name="connsiteX1" fmla="*/ 1374 w 3750363"/>
              <a:gd name="connsiteY1" fmla="*/ 0 h 3989567"/>
              <a:gd name="connsiteX2" fmla="*/ 3750363 w 3750363"/>
              <a:gd name="connsiteY2" fmla="*/ 3989567 h 3989567"/>
              <a:gd name="connsiteX3" fmla="*/ 1374 w 3750363"/>
              <a:gd name="connsiteY3" fmla="*/ 3780573 h 3989567"/>
              <a:gd name="connsiteX0" fmla="*/ 1374 w 5515368"/>
              <a:gd name="connsiteY0" fmla="*/ 3780573 h 3780573"/>
              <a:gd name="connsiteX1" fmla="*/ 1374 w 5515368"/>
              <a:gd name="connsiteY1" fmla="*/ 0 h 3780573"/>
              <a:gd name="connsiteX2" fmla="*/ 5515368 w 5515368"/>
              <a:gd name="connsiteY2" fmla="*/ 3745018 h 3780573"/>
              <a:gd name="connsiteX3" fmla="*/ 1374 w 5515368"/>
              <a:gd name="connsiteY3" fmla="*/ 3780573 h 3780573"/>
              <a:gd name="connsiteX0" fmla="*/ 1374 w 7429229"/>
              <a:gd name="connsiteY0" fmla="*/ 3780573 h 3780573"/>
              <a:gd name="connsiteX1" fmla="*/ 1374 w 7429229"/>
              <a:gd name="connsiteY1" fmla="*/ 0 h 3780573"/>
              <a:gd name="connsiteX2" fmla="*/ 7429229 w 7429229"/>
              <a:gd name="connsiteY2" fmla="*/ 3766283 h 3780573"/>
              <a:gd name="connsiteX3" fmla="*/ 1374 w 7429229"/>
              <a:gd name="connsiteY3" fmla="*/ 3780573 h 3780573"/>
              <a:gd name="connsiteX0" fmla="*/ 735 w 7428590"/>
              <a:gd name="connsiteY0" fmla="*/ 4003857 h 4003857"/>
              <a:gd name="connsiteX1" fmla="*/ 11367 w 7428590"/>
              <a:gd name="connsiteY1" fmla="*/ 0 h 4003857"/>
              <a:gd name="connsiteX2" fmla="*/ 7428590 w 7428590"/>
              <a:gd name="connsiteY2" fmla="*/ 3989567 h 4003857"/>
              <a:gd name="connsiteX3" fmla="*/ 735 w 7428590"/>
              <a:gd name="connsiteY3" fmla="*/ 4003857 h 4003857"/>
              <a:gd name="connsiteX0" fmla="*/ 1376 w 7418598"/>
              <a:gd name="connsiteY0" fmla="*/ 3855001 h 3989567"/>
              <a:gd name="connsiteX1" fmla="*/ 1375 w 7418598"/>
              <a:gd name="connsiteY1" fmla="*/ 0 h 3989567"/>
              <a:gd name="connsiteX2" fmla="*/ 7418598 w 7418598"/>
              <a:gd name="connsiteY2" fmla="*/ 3989567 h 3989567"/>
              <a:gd name="connsiteX3" fmla="*/ 1376 w 7418598"/>
              <a:gd name="connsiteY3" fmla="*/ 3855001 h 3989567"/>
              <a:gd name="connsiteX0" fmla="*/ 10634 w 7417223"/>
              <a:gd name="connsiteY0" fmla="*/ 3971960 h 3989567"/>
              <a:gd name="connsiteX1" fmla="*/ 0 w 7417223"/>
              <a:gd name="connsiteY1" fmla="*/ 0 h 3989567"/>
              <a:gd name="connsiteX2" fmla="*/ 7417223 w 7417223"/>
              <a:gd name="connsiteY2" fmla="*/ 3989567 h 3989567"/>
              <a:gd name="connsiteX3" fmla="*/ 10634 w 7417223"/>
              <a:gd name="connsiteY3" fmla="*/ 3971960 h 3989567"/>
              <a:gd name="connsiteX0" fmla="*/ 10634 w 6417762"/>
              <a:gd name="connsiteY0" fmla="*/ 3971960 h 3971960"/>
              <a:gd name="connsiteX1" fmla="*/ 0 w 6417762"/>
              <a:gd name="connsiteY1" fmla="*/ 0 h 3971960"/>
              <a:gd name="connsiteX2" fmla="*/ 6417762 w 6417762"/>
              <a:gd name="connsiteY2" fmla="*/ 3649325 h 3971960"/>
              <a:gd name="connsiteX3" fmla="*/ 10634 w 6417762"/>
              <a:gd name="connsiteY3" fmla="*/ 3971960 h 3971960"/>
              <a:gd name="connsiteX0" fmla="*/ 10634 w 5822339"/>
              <a:gd name="connsiteY0" fmla="*/ 3971960 h 3971960"/>
              <a:gd name="connsiteX1" fmla="*/ 0 w 5822339"/>
              <a:gd name="connsiteY1" fmla="*/ 0 h 3971960"/>
              <a:gd name="connsiteX2" fmla="*/ 5822339 w 5822339"/>
              <a:gd name="connsiteY2" fmla="*/ 2713660 h 3971960"/>
              <a:gd name="connsiteX3" fmla="*/ 10634 w 5822339"/>
              <a:gd name="connsiteY3" fmla="*/ 3971960 h 3971960"/>
              <a:gd name="connsiteX0" fmla="*/ 10634 w 6991920"/>
              <a:gd name="connsiteY0" fmla="*/ 3971960 h 3978934"/>
              <a:gd name="connsiteX1" fmla="*/ 0 w 6991920"/>
              <a:gd name="connsiteY1" fmla="*/ 0 h 3978934"/>
              <a:gd name="connsiteX2" fmla="*/ 6991920 w 6991920"/>
              <a:gd name="connsiteY2" fmla="*/ 3978934 h 3978934"/>
              <a:gd name="connsiteX3" fmla="*/ 10634 w 6991920"/>
              <a:gd name="connsiteY3" fmla="*/ 3971960 h 3978934"/>
              <a:gd name="connsiteX0" fmla="*/ 10634 w 6736738"/>
              <a:gd name="connsiteY0" fmla="*/ 3971960 h 3989566"/>
              <a:gd name="connsiteX1" fmla="*/ 0 w 6736738"/>
              <a:gd name="connsiteY1" fmla="*/ 0 h 3989566"/>
              <a:gd name="connsiteX2" fmla="*/ 6736738 w 6736738"/>
              <a:gd name="connsiteY2" fmla="*/ 3989566 h 3989566"/>
              <a:gd name="connsiteX3" fmla="*/ 10634 w 6736738"/>
              <a:gd name="connsiteY3" fmla="*/ 3971960 h 3989566"/>
              <a:gd name="connsiteX0" fmla="*/ 42532 w 6768636"/>
              <a:gd name="connsiteY0" fmla="*/ 3663615 h 3681221"/>
              <a:gd name="connsiteX1" fmla="*/ 0 w 6768636"/>
              <a:gd name="connsiteY1" fmla="*/ 0 h 3681221"/>
              <a:gd name="connsiteX2" fmla="*/ 6768636 w 6768636"/>
              <a:gd name="connsiteY2" fmla="*/ 3681221 h 3681221"/>
              <a:gd name="connsiteX3" fmla="*/ 42532 w 6768636"/>
              <a:gd name="connsiteY3" fmla="*/ 3663615 h 3681221"/>
              <a:gd name="connsiteX0" fmla="*/ 21267 w 6768636"/>
              <a:gd name="connsiteY0" fmla="*/ 3674248 h 3681221"/>
              <a:gd name="connsiteX1" fmla="*/ 0 w 6768636"/>
              <a:gd name="connsiteY1" fmla="*/ 0 h 3681221"/>
              <a:gd name="connsiteX2" fmla="*/ 6768636 w 6768636"/>
              <a:gd name="connsiteY2" fmla="*/ 3681221 h 3681221"/>
              <a:gd name="connsiteX3" fmla="*/ 21267 w 6768636"/>
              <a:gd name="connsiteY3" fmla="*/ 3674248 h 3681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68636" h="3681221">
                <a:moveTo>
                  <a:pt x="21267" y="3674248"/>
                </a:moveTo>
                <a:cubicBezTo>
                  <a:pt x="16504" y="2371194"/>
                  <a:pt x="4763" y="1303054"/>
                  <a:pt x="0" y="0"/>
                </a:cubicBezTo>
                <a:lnTo>
                  <a:pt x="6768636" y="3681221"/>
                </a:lnTo>
                <a:lnTo>
                  <a:pt x="21267" y="3674248"/>
                </a:lnTo>
                <a:close/>
              </a:path>
            </a:pathLst>
          </a:custGeom>
          <a:solidFill>
            <a:srgbClr val="B5217E"/>
          </a:solidFill>
          <a:ln>
            <a:noFill/>
          </a:ln>
          <a:effectLst>
            <a:outerShdw sx="1000" sy="1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5519700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creen Blue"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rapezoid 11"/>
          <p:cNvSpPr/>
          <p:nvPr userDrawn="1"/>
        </p:nvSpPr>
        <p:spPr>
          <a:xfrm>
            <a:off x="-23470" y="-1113"/>
            <a:ext cx="4590839" cy="5152587"/>
          </a:xfrm>
          <a:custGeom>
            <a:avLst/>
            <a:gdLst>
              <a:gd name="connsiteX0" fmla="*/ 0 w 4339575"/>
              <a:gd name="connsiteY0" fmla="*/ 7024255 h 7024255"/>
              <a:gd name="connsiteX1" fmla="*/ 1084894 w 4339575"/>
              <a:gd name="connsiteY1" fmla="*/ 0 h 7024255"/>
              <a:gd name="connsiteX2" fmla="*/ 3254681 w 4339575"/>
              <a:gd name="connsiteY2" fmla="*/ 0 h 7024255"/>
              <a:gd name="connsiteX3" fmla="*/ 4339575 w 4339575"/>
              <a:gd name="connsiteY3" fmla="*/ 7024255 h 7024255"/>
              <a:gd name="connsiteX4" fmla="*/ 0 w 4339575"/>
              <a:gd name="connsiteY4" fmla="*/ 7024255 h 7024255"/>
              <a:gd name="connsiteX0" fmla="*/ 0 w 4339575"/>
              <a:gd name="connsiteY0" fmla="*/ 7024255 h 7024255"/>
              <a:gd name="connsiteX1" fmla="*/ 1084894 w 4339575"/>
              <a:gd name="connsiteY1" fmla="*/ 0 h 7024255"/>
              <a:gd name="connsiteX2" fmla="*/ 3305481 w 4339575"/>
              <a:gd name="connsiteY2" fmla="*/ 135466 h 7024255"/>
              <a:gd name="connsiteX3" fmla="*/ 4339575 w 4339575"/>
              <a:gd name="connsiteY3" fmla="*/ 7024255 h 7024255"/>
              <a:gd name="connsiteX4" fmla="*/ 0 w 4339575"/>
              <a:gd name="connsiteY4" fmla="*/ 7024255 h 7024255"/>
              <a:gd name="connsiteX0" fmla="*/ 1150306 w 5489881"/>
              <a:gd name="connsiteY0" fmla="*/ 6888789 h 6888789"/>
              <a:gd name="connsiteX1" fmla="*/ 0 w 5489881"/>
              <a:gd name="connsiteY1" fmla="*/ 135468 h 6888789"/>
              <a:gd name="connsiteX2" fmla="*/ 4455787 w 5489881"/>
              <a:gd name="connsiteY2" fmla="*/ 0 h 6888789"/>
              <a:gd name="connsiteX3" fmla="*/ 5489881 w 5489881"/>
              <a:gd name="connsiteY3" fmla="*/ 6888789 h 6888789"/>
              <a:gd name="connsiteX4" fmla="*/ 1150306 w 5489881"/>
              <a:gd name="connsiteY4" fmla="*/ 6888789 h 6888789"/>
              <a:gd name="connsiteX0" fmla="*/ 1150306 w 5489881"/>
              <a:gd name="connsiteY0" fmla="*/ 6753321 h 6753321"/>
              <a:gd name="connsiteX1" fmla="*/ 0 w 5489881"/>
              <a:gd name="connsiteY1" fmla="*/ 0 h 6753321"/>
              <a:gd name="connsiteX2" fmla="*/ 4472720 w 5489881"/>
              <a:gd name="connsiteY2" fmla="*/ 33865 h 6753321"/>
              <a:gd name="connsiteX3" fmla="*/ 5489881 w 5489881"/>
              <a:gd name="connsiteY3" fmla="*/ 6753321 h 6753321"/>
              <a:gd name="connsiteX4" fmla="*/ 1150306 w 5489881"/>
              <a:gd name="connsiteY4" fmla="*/ 6753321 h 6753321"/>
              <a:gd name="connsiteX0" fmla="*/ 1150306 w 5489881"/>
              <a:gd name="connsiteY0" fmla="*/ 6753321 h 6753321"/>
              <a:gd name="connsiteX1" fmla="*/ 0 w 5489881"/>
              <a:gd name="connsiteY1" fmla="*/ 0 h 6753321"/>
              <a:gd name="connsiteX2" fmla="*/ 2389920 w 5489881"/>
              <a:gd name="connsiteY2" fmla="*/ 50799 h 6753321"/>
              <a:gd name="connsiteX3" fmla="*/ 5489881 w 5489881"/>
              <a:gd name="connsiteY3" fmla="*/ 6753321 h 6753321"/>
              <a:gd name="connsiteX4" fmla="*/ 1150306 w 5489881"/>
              <a:gd name="connsiteY4" fmla="*/ 6753321 h 6753321"/>
              <a:gd name="connsiteX0" fmla="*/ 1150306 w 5489881"/>
              <a:gd name="connsiteY0" fmla="*/ 6753321 h 6753321"/>
              <a:gd name="connsiteX1" fmla="*/ 0 w 5489881"/>
              <a:gd name="connsiteY1" fmla="*/ 0 h 6753321"/>
              <a:gd name="connsiteX2" fmla="*/ 2728587 w 5489881"/>
              <a:gd name="connsiteY2" fmla="*/ 33866 h 6753321"/>
              <a:gd name="connsiteX3" fmla="*/ 5489881 w 5489881"/>
              <a:gd name="connsiteY3" fmla="*/ 6753321 h 6753321"/>
              <a:gd name="connsiteX4" fmla="*/ 1150306 w 5489881"/>
              <a:gd name="connsiteY4" fmla="*/ 6753321 h 6753321"/>
              <a:gd name="connsiteX0" fmla="*/ 1150306 w 5489881"/>
              <a:gd name="connsiteY0" fmla="*/ 6787188 h 6787188"/>
              <a:gd name="connsiteX1" fmla="*/ 0 w 5489881"/>
              <a:gd name="connsiteY1" fmla="*/ 33867 h 6787188"/>
              <a:gd name="connsiteX2" fmla="*/ 2711654 w 5489881"/>
              <a:gd name="connsiteY2" fmla="*/ 0 h 6787188"/>
              <a:gd name="connsiteX3" fmla="*/ 5489881 w 5489881"/>
              <a:gd name="connsiteY3" fmla="*/ 6787188 h 6787188"/>
              <a:gd name="connsiteX4" fmla="*/ 1150306 w 5489881"/>
              <a:gd name="connsiteY4" fmla="*/ 6787188 h 6787188"/>
              <a:gd name="connsiteX0" fmla="*/ 1150306 w 5489881"/>
              <a:gd name="connsiteY0" fmla="*/ 6753321 h 6753321"/>
              <a:gd name="connsiteX1" fmla="*/ 0 w 5489881"/>
              <a:gd name="connsiteY1" fmla="*/ 0 h 6753321"/>
              <a:gd name="connsiteX2" fmla="*/ 2677787 w 5489881"/>
              <a:gd name="connsiteY2" fmla="*/ 16933 h 6753321"/>
              <a:gd name="connsiteX3" fmla="*/ 5489881 w 5489881"/>
              <a:gd name="connsiteY3" fmla="*/ 6753321 h 6753321"/>
              <a:gd name="connsiteX4" fmla="*/ 1150306 w 5489881"/>
              <a:gd name="connsiteY4" fmla="*/ 6753321 h 6753321"/>
              <a:gd name="connsiteX0" fmla="*/ 1150306 w 6268815"/>
              <a:gd name="connsiteY0" fmla="*/ 6753321 h 6973454"/>
              <a:gd name="connsiteX1" fmla="*/ 0 w 6268815"/>
              <a:gd name="connsiteY1" fmla="*/ 0 h 6973454"/>
              <a:gd name="connsiteX2" fmla="*/ 2677787 w 6268815"/>
              <a:gd name="connsiteY2" fmla="*/ 16933 h 6973454"/>
              <a:gd name="connsiteX3" fmla="*/ 6268815 w 6268815"/>
              <a:gd name="connsiteY3" fmla="*/ 6973454 h 6973454"/>
              <a:gd name="connsiteX4" fmla="*/ 1150306 w 6268815"/>
              <a:gd name="connsiteY4" fmla="*/ 6753321 h 6973454"/>
              <a:gd name="connsiteX0" fmla="*/ 0 w 6269975"/>
              <a:gd name="connsiteY0" fmla="*/ 6939587 h 6973454"/>
              <a:gd name="connsiteX1" fmla="*/ 1160 w 6269975"/>
              <a:gd name="connsiteY1" fmla="*/ 0 h 6973454"/>
              <a:gd name="connsiteX2" fmla="*/ 2678947 w 6269975"/>
              <a:gd name="connsiteY2" fmla="*/ 16933 h 6973454"/>
              <a:gd name="connsiteX3" fmla="*/ 6269975 w 6269975"/>
              <a:gd name="connsiteY3" fmla="*/ 6973454 h 6973454"/>
              <a:gd name="connsiteX4" fmla="*/ 0 w 6269975"/>
              <a:gd name="connsiteY4" fmla="*/ 6939587 h 6973454"/>
              <a:gd name="connsiteX0" fmla="*/ 0 w 6269975"/>
              <a:gd name="connsiteY0" fmla="*/ 6939587 h 6973454"/>
              <a:gd name="connsiteX1" fmla="*/ 1160 w 6269975"/>
              <a:gd name="connsiteY1" fmla="*/ 0 h 6973454"/>
              <a:gd name="connsiteX2" fmla="*/ 2593886 w 6269975"/>
              <a:gd name="connsiteY2" fmla="*/ 16933 h 6973454"/>
              <a:gd name="connsiteX3" fmla="*/ 6269975 w 6269975"/>
              <a:gd name="connsiteY3" fmla="*/ 6973454 h 6973454"/>
              <a:gd name="connsiteX4" fmla="*/ 0 w 6269975"/>
              <a:gd name="connsiteY4" fmla="*/ 6939587 h 6973454"/>
              <a:gd name="connsiteX0" fmla="*/ 0 w 6121119"/>
              <a:gd name="connsiteY0" fmla="*/ 6939587 h 6984196"/>
              <a:gd name="connsiteX1" fmla="*/ 1160 w 6121119"/>
              <a:gd name="connsiteY1" fmla="*/ 0 h 6984196"/>
              <a:gd name="connsiteX2" fmla="*/ 2593886 w 6121119"/>
              <a:gd name="connsiteY2" fmla="*/ 16933 h 6984196"/>
              <a:gd name="connsiteX3" fmla="*/ 6121119 w 6121119"/>
              <a:gd name="connsiteY3" fmla="*/ 6984196 h 6984196"/>
              <a:gd name="connsiteX4" fmla="*/ 0 w 6121119"/>
              <a:gd name="connsiteY4" fmla="*/ 6939587 h 6984196"/>
              <a:gd name="connsiteX0" fmla="*/ 41374 w 6119962"/>
              <a:gd name="connsiteY0" fmla="*/ 6982557 h 6984196"/>
              <a:gd name="connsiteX1" fmla="*/ 3 w 6119962"/>
              <a:gd name="connsiteY1" fmla="*/ 0 h 6984196"/>
              <a:gd name="connsiteX2" fmla="*/ 2592729 w 6119962"/>
              <a:gd name="connsiteY2" fmla="*/ 16933 h 6984196"/>
              <a:gd name="connsiteX3" fmla="*/ 6119962 w 6119962"/>
              <a:gd name="connsiteY3" fmla="*/ 6984196 h 6984196"/>
              <a:gd name="connsiteX4" fmla="*/ 41374 w 6119962"/>
              <a:gd name="connsiteY4" fmla="*/ 6982557 h 6984196"/>
              <a:gd name="connsiteX0" fmla="*/ 41374 w 6119962"/>
              <a:gd name="connsiteY0" fmla="*/ 6982557 h 6984196"/>
              <a:gd name="connsiteX1" fmla="*/ 3 w 6119962"/>
              <a:gd name="connsiteY1" fmla="*/ 0 h 6984196"/>
              <a:gd name="connsiteX2" fmla="*/ 2624626 w 6119962"/>
              <a:gd name="connsiteY2" fmla="*/ 70647 h 6984196"/>
              <a:gd name="connsiteX3" fmla="*/ 6119962 w 6119962"/>
              <a:gd name="connsiteY3" fmla="*/ 6984196 h 6984196"/>
              <a:gd name="connsiteX4" fmla="*/ 41374 w 6119962"/>
              <a:gd name="connsiteY4" fmla="*/ 6982557 h 6984196"/>
              <a:gd name="connsiteX0" fmla="*/ 20112 w 6098700"/>
              <a:gd name="connsiteY0" fmla="*/ 6939587 h 6941226"/>
              <a:gd name="connsiteX1" fmla="*/ 6 w 6098700"/>
              <a:gd name="connsiteY1" fmla="*/ 0 h 6941226"/>
              <a:gd name="connsiteX2" fmla="*/ 2603364 w 6098700"/>
              <a:gd name="connsiteY2" fmla="*/ 27677 h 6941226"/>
              <a:gd name="connsiteX3" fmla="*/ 6098700 w 6098700"/>
              <a:gd name="connsiteY3" fmla="*/ 6941226 h 6941226"/>
              <a:gd name="connsiteX4" fmla="*/ 20112 w 6098700"/>
              <a:gd name="connsiteY4" fmla="*/ 6939587 h 6941226"/>
              <a:gd name="connsiteX0" fmla="*/ 0 w 6121119"/>
              <a:gd name="connsiteY0" fmla="*/ 6918102 h 6941226"/>
              <a:gd name="connsiteX1" fmla="*/ 22425 w 6121119"/>
              <a:gd name="connsiteY1" fmla="*/ 0 h 6941226"/>
              <a:gd name="connsiteX2" fmla="*/ 2625783 w 6121119"/>
              <a:gd name="connsiteY2" fmla="*/ 27677 h 6941226"/>
              <a:gd name="connsiteX3" fmla="*/ 6121119 w 6121119"/>
              <a:gd name="connsiteY3" fmla="*/ 6941226 h 6941226"/>
              <a:gd name="connsiteX4" fmla="*/ 0 w 6121119"/>
              <a:gd name="connsiteY4" fmla="*/ 6918102 h 6941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21119" h="6941226">
                <a:moveTo>
                  <a:pt x="0" y="6918102"/>
                </a:moveTo>
                <a:cubicBezTo>
                  <a:pt x="387" y="4604906"/>
                  <a:pt x="22038" y="2313196"/>
                  <a:pt x="22425" y="0"/>
                </a:cubicBezTo>
                <a:lnTo>
                  <a:pt x="2625783" y="27677"/>
                </a:lnTo>
                <a:lnTo>
                  <a:pt x="6121119" y="6941226"/>
                </a:lnTo>
                <a:lnTo>
                  <a:pt x="0" y="6918102"/>
                </a:lnTo>
                <a:close/>
              </a:path>
            </a:pathLst>
          </a:custGeom>
          <a:blipFill dpi="0"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38000"/>
                      </a14:imgEffect>
                    </a14:imgLayer>
                  </a14:imgProps>
                </a:ext>
              </a:extLst>
            </a:blip>
            <a:srcRect/>
            <a:tile tx="0" ty="0" sx="70000" sy="7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182533" y="1899103"/>
            <a:ext cx="6858000" cy="840248"/>
          </a:xfrm>
        </p:spPr>
        <p:txBody>
          <a:bodyPr anchor="b">
            <a:normAutofit/>
          </a:bodyPr>
          <a:lstStyle>
            <a:lvl1pPr algn="r">
              <a:defRPr sz="3300" b="0" i="0" baseline="0">
                <a:ln>
                  <a:noFill/>
                </a:ln>
                <a:solidFill>
                  <a:srgbClr val="B5217E"/>
                </a:solidFill>
                <a:latin typeface="Calibri" charset="0"/>
              </a:defRPr>
            </a:lvl1pPr>
          </a:lstStyle>
          <a:p>
            <a:r>
              <a:rPr lang="en-US" dirty="0"/>
              <a:t>Example Sale Template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182533" y="2739351"/>
            <a:ext cx="6858000" cy="342177"/>
          </a:xfrm>
        </p:spPr>
        <p:txBody>
          <a:bodyPr/>
          <a:lstStyle>
            <a:lvl1pPr marL="0" indent="0" algn="r">
              <a:buNone/>
              <a:defRPr sz="1800" b="0" i="0">
                <a:solidFill>
                  <a:srgbClr val="B5217E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Example subheading text</a:t>
            </a:r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1776" y="643952"/>
            <a:ext cx="1611608" cy="305131"/>
          </a:xfrm>
          <a:prstGeom prst="rect">
            <a:avLst/>
          </a:prstGeom>
        </p:spPr>
      </p:pic>
      <p:sp>
        <p:nvSpPr>
          <p:cNvPr id="20" name="Right Triangle 19"/>
          <p:cNvSpPr/>
          <p:nvPr userDrawn="1"/>
        </p:nvSpPr>
        <p:spPr>
          <a:xfrm rot="10800000" flipH="1">
            <a:off x="-23471" y="-10714"/>
            <a:ext cx="5053583" cy="2760916"/>
          </a:xfrm>
          <a:custGeom>
            <a:avLst/>
            <a:gdLst>
              <a:gd name="connsiteX0" fmla="*/ 0 w 5913047"/>
              <a:gd name="connsiteY0" fmla="*/ 3980599 h 3980599"/>
              <a:gd name="connsiteX1" fmla="*/ 0 w 5913047"/>
              <a:gd name="connsiteY1" fmla="*/ 0 h 3980599"/>
              <a:gd name="connsiteX2" fmla="*/ 5913047 w 5913047"/>
              <a:gd name="connsiteY2" fmla="*/ 3980599 h 3980599"/>
              <a:gd name="connsiteX3" fmla="*/ 0 w 5913047"/>
              <a:gd name="connsiteY3" fmla="*/ 3980599 h 3980599"/>
              <a:gd name="connsiteX0" fmla="*/ 0 w 6956034"/>
              <a:gd name="connsiteY0" fmla="*/ 3980599 h 3980599"/>
              <a:gd name="connsiteX1" fmla="*/ 0 w 6956034"/>
              <a:gd name="connsiteY1" fmla="*/ 0 h 3980599"/>
              <a:gd name="connsiteX2" fmla="*/ 6956034 w 6956034"/>
              <a:gd name="connsiteY2" fmla="*/ 3894874 h 3980599"/>
              <a:gd name="connsiteX3" fmla="*/ 0 w 6956034"/>
              <a:gd name="connsiteY3" fmla="*/ 3980599 h 3980599"/>
              <a:gd name="connsiteX0" fmla="*/ 14288 w 6956034"/>
              <a:gd name="connsiteY0" fmla="*/ 3909162 h 3909162"/>
              <a:gd name="connsiteX1" fmla="*/ 0 w 6956034"/>
              <a:gd name="connsiteY1" fmla="*/ 0 h 3909162"/>
              <a:gd name="connsiteX2" fmla="*/ 6956034 w 6956034"/>
              <a:gd name="connsiteY2" fmla="*/ 3894874 h 3909162"/>
              <a:gd name="connsiteX3" fmla="*/ 14288 w 6956034"/>
              <a:gd name="connsiteY3" fmla="*/ 3909162 h 3909162"/>
              <a:gd name="connsiteX0" fmla="*/ 634 w 6942380"/>
              <a:gd name="connsiteY0" fmla="*/ 3837724 h 3837724"/>
              <a:gd name="connsiteX1" fmla="*/ 14921 w 6942380"/>
              <a:gd name="connsiteY1" fmla="*/ 0 h 3837724"/>
              <a:gd name="connsiteX2" fmla="*/ 6942380 w 6942380"/>
              <a:gd name="connsiteY2" fmla="*/ 3823436 h 3837724"/>
              <a:gd name="connsiteX3" fmla="*/ 634 w 6942380"/>
              <a:gd name="connsiteY3" fmla="*/ 3837724 h 3837724"/>
              <a:gd name="connsiteX0" fmla="*/ 414 w 6942160"/>
              <a:gd name="connsiteY0" fmla="*/ 3709136 h 3709136"/>
              <a:gd name="connsiteX1" fmla="*/ 28989 w 6942160"/>
              <a:gd name="connsiteY1" fmla="*/ 0 h 3709136"/>
              <a:gd name="connsiteX2" fmla="*/ 6942160 w 6942160"/>
              <a:gd name="connsiteY2" fmla="*/ 3694848 h 3709136"/>
              <a:gd name="connsiteX3" fmla="*/ 414 w 6942160"/>
              <a:gd name="connsiteY3" fmla="*/ 3709136 h 3709136"/>
              <a:gd name="connsiteX0" fmla="*/ 414 w 6942160"/>
              <a:gd name="connsiteY0" fmla="*/ 3751998 h 3751998"/>
              <a:gd name="connsiteX1" fmla="*/ 28989 w 6942160"/>
              <a:gd name="connsiteY1" fmla="*/ 0 h 3751998"/>
              <a:gd name="connsiteX2" fmla="*/ 6942160 w 6942160"/>
              <a:gd name="connsiteY2" fmla="*/ 3737710 h 3751998"/>
              <a:gd name="connsiteX3" fmla="*/ 414 w 6942160"/>
              <a:gd name="connsiteY3" fmla="*/ 3751998 h 3751998"/>
              <a:gd name="connsiteX0" fmla="*/ 71438 w 7013184"/>
              <a:gd name="connsiteY0" fmla="*/ 3780573 h 3780573"/>
              <a:gd name="connsiteX1" fmla="*/ 0 w 7013184"/>
              <a:gd name="connsiteY1" fmla="*/ 0 h 3780573"/>
              <a:gd name="connsiteX2" fmla="*/ 7013184 w 7013184"/>
              <a:gd name="connsiteY2" fmla="*/ 3766285 h 3780573"/>
              <a:gd name="connsiteX3" fmla="*/ 71438 w 7013184"/>
              <a:gd name="connsiteY3" fmla="*/ 3780573 h 3780573"/>
              <a:gd name="connsiteX0" fmla="*/ 1374 w 7014558"/>
              <a:gd name="connsiteY0" fmla="*/ 3780573 h 3780573"/>
              <a:gd name="connsiteX1" fmla="*/ 1374 w 7014558"/>
              <a:gd name="connsiteY1" fmla="*/ 0 h 3780573"/>
              <a:gd name="connsiteX2" fmla="*/ 7014558 w 7014558"/>
              <a:gd name="connsiteY2" fmla="*/ 3766285 h 3780573"/>
              <a:gd name="connsiteX3" fmla="*/ 1374 w 7014558"/>
              <a:gd name="connsiteY3" fmla="*/ 3780573 h 3780573"/>
              <a:gd name="connsiteX0" fmla="*/ 1374 w 6334075"/>
              <a:gd name="connsiteY0" fmla="*/ 3780573 h 3798182"/>
              <a:gd name="connsiteX1" fmla="*/ 1374 w 6334075"/>
              <a:gd name="connsiteY1" fmla="*/ 0 h 3798182"/>
              <a:gd name="connsiteX2" fmla="*/ 6334075 w 6334075"/>
              <a:gd name="connsiteY2" fmla="*/ 3798182 h 3798182"/>
              <a:gd name="connsiteX3" fmla="*/ 1374 w 6334075"/>
              <a:gd name="connsiteY3" fmla="*/ 3780573 h 3798182"/>
              <a:gd name="connsiteX0" fmla="*/ 1374 w 5058168"/>
              <a:gd name="connsiteY0" fmla="*/ 3780573 h 3883242"/>
              <a:gd name="connsiteX1" fmla="*/ 1374 w 5058168"/>
              <a:gd name="connsiteY1" fmla="*/ 0 h 3883242"/>
              <a:gd name="connsiteX2" fmla="*/ 5058168 w 5058168"/>
              <a:gd name="connsiteY2" fmla="*/ 3883242 h 3883242"/>
              <a:gd name="connsiteX3" fmla="*/ 1374 w 5058168"/>
              <a:gd name="connsiteY3" fmla="*/ 3780573 h 3883242"/>
              <a:gd name="connsiteX0" fmla="*/ 1374 w 3750363"/>
              <a:gd name="connsiteY0" fmla="*/ 3780573 h 3989567"/>
              <a:gd name="connsiteX1" fmla="*/ 1374 w 3750363"/>
              <a:gd name="connsiteY1" fmla="*/ 0 h 3989567"/>
              <a:gd name="connsiteX2" fmla="*/ 3750363 w 3750363"/>
              <a:gd name="connsiteY2" fmla="*/ 3989567 h 3989567"/>
              <a:gd name="connsiteX3" fmla="*/ 1374 w 3750363"/>
              <a:gd name="connsiteY3" fmla="*/ 3780573 h 3989567"/>
              <a:gd name="connsiteX0" fmla="*/ 1374 w 5515368"/>
              <a:gd name="connsiteY0" fmla="*/ 3780573 h 3780573"/>
              <a:gd name="connsiteX1" fmla="*/ 1374 w 5515368"/>
              <a:gd name="connsiteY1" fmla="*/ 0 h 3780573"/>
              <a:gd name="connsiteX2" fmla="*/ 5515368 w 5515368"/>
              <a:gd name="connsiteY2" fmla="*/ 3745018 h 3780573"/>
              <a:gd name="connsiteX3" fmla="*/ 1374 w 5515368"/>
              <a:gd name="connsiteY3" fmla="*/ 3780573 h 3780573"/>
              <a:gd name="connsiteX0" fmla="*/ 1374 w 7429229"/>
              <a:gd name="connsiteY0" fmla="*/ 3780573 h 3780573"/>
              <a:gd name="connsiteX1" fmla="*/ 1374 w 7429229"/>
              <a:gd name="connsiteY1" fmla="*/ 0 h 3780573"/>
              <a:gd name="connsiteX2" fmla="*/ 7429229 w 7429229"/>
              <a:gd name="connsiteY2" fmla="*/ 3766283 h 3780573"/>
              <a:gd name="connsiteX3" fmla="*/ 1374 w 7429229"/>
              <a:gd name="connsiteY3" fmla="*/ 3780573 h 3780573"/>
              <a:gd name="connsiteX0" fmla="*/ 735 w 7428590"/>
              <a:gd name="connsiteY0" fmla="*/ 4003857 h 4003857"/>
              <a:gd name="connsiteX1" fmla="*/ 11367 w 7428590"/>
              <a:gd name="connsiteY1" fmla="*/ 0 h 4003857"/>
              <a:gd name="connsiteX2" fmla="*/ 7428590 w 7428590"/>
              <a:gd name="connsiteY2" fmla="*/ 3989567 h 4003857"/>
              <a:gd name="connsiteX3" fmla="*/ 735 w 7428590"/>
              <a:gd name="connsiteY3" fmla="*/ 4003857 h 4003857"/>
              <a:gd name="connsiteX0" fmla="*/ 1376 w 7418598"/>
              <a:gd name="connsiteY0" fmla="*/ 3855001 h 3989567"/>
              <a:gd name="connsiteX1" fmla="*/ 1375 w 7418598"/>
              <a:gd name="connsiteY1" fmla="*/ 0 h 3989567"/>
              <a:gd name="connsiteX2" fmla="*/ 7418598 w 7418598"/>
              <a:gd name="connsiteY2" fmla="*/ 3989567 h 3989567"/>
              <a:gd name="connsiteX3" fmla="*/ 1376 w 7418598"/>
              <a:gd name="connsiteY3" fmla="*/ 3855001 h 3989567"/>
              <a:gd name="connsiteX0" fmla="*/ 10634 w 7417223"/>
              <a:gd name="connsiteY0" fmla="*/ 3971960 h 3989567"/>
              <a:gd name="connsiteX1" fmla="*/ 0 w 7417223"/>
              <a:gd name="connsiteY1" fmla="*/ 0 h 3989567"/>
              <a:gd name="connsiteX2" fmla="*/ 7417223 w 7417223"/>
              <a:gd name="connsiteY2" fmla="*/ 3989567 h 3989567"/>
              <a:gd name="connsiteX3" fmla="*/ 10634 w 7417223"/>
              <a:gd name="connsiteY3" fmla="*/ 3971960 h 3989567"/>
              <a:gd name="connsiteX0" fmla="*/ 10634 w 6417762"/>
              <a:gd name="connsiteY0" fmla="*/ 3971960 h 3971960"/>
              <a:gd name="connsiteX1" fmla="*/ 0 w 6417762"/>
              <a:gd name="connsiteY1" fmla="*/ 0 h 3971960"/>
              <a:gd name="connsiteX2" fmla="*/ 6417762 w 6417762"/>
              <a:gd name="connsiteY2" fmla="*/ 3649325 h 3971960"/>
              <a:gd name="connsiteX3" fmla="*/ 10634 w 6417762"/>
              <a:gd name="connsiteY3" fmla="*/ 3971960 h 3971960"/>
              <a:gd name="connsiteX0" fmla="*/ 10634 w 5822339"/>
              <a:gd name="connsiteY0" fmla="*/ 3971960 h 3971960"/>
              <a:gd name="connsiteX1" fmla="*/ 0 w 5822339"/>
              <a:gd name="connsiteY1" fmla="*/ 0 h 3971960"/>
              <a:gd name="connsiteX2" fmla="*/ 5822339 w 5822339"/>
              <a:gd name="connsiteY2" fmla="*/ 2713660 h 3971960"/>
              <a:gd name="connsiteX3" fmla="*/ 10634 w 5822339"/>
              <a:gd name="connsiteY3" fmla="*/ 3971960 h 3971960"/>
              <a:gd name="connsiteX0" fmla="*/ 10634 w 6991920"/>
              <a:gd name="connsiteY0" fmla="*/ 3971960 h 3978934"/>
              <a:gd name="connsiteX1" fmla="*/ 0 w 6991920"/>
              <a:gd name="connsiteY1" fmla="*/ 0 h 3978934"/>
              <a:gd name="connsiteX2" fmla="*/ 6991920 w 6991920"/>
              <a:gd name="connsiteY2" fmla="*/ 3978934 h 3978934"/>
              <a:gd name="connsiteX3" fmla="*/ 10634 w 6991920"/>
              <a:gd name="connsiteY3" fmla="*/ 3971960 h 3978934"/>
              <a:gd name="connsiteX0" fmla="*/ 10634 w 6736738"/>
              <a:gd name="connsiteY0" fmla="*/ 3971960 h 3989566"/>
              <a:gd name="connsiteX1" fmla="*/ 0 w 6736738"/>
              <a:gd name="connsiteY1" fmla="*/ 0 h 3989566"/>
              <a:gd name="connsiteX2" fmla="*/ 6736738 w 6736738"/>
              <a:gd name="connsiteY2" fmla="*/ 3989566 h 3989566"/>
              <a:gd name="connsiteX3" fmla="*/ 10634 w 6736738"/>
              <a:gd name="connsiteY3" fmla="*/ 3971960 h 3989566"/>
              <a:gd name="connsiteX0" fmla="*/ 42532 w 6768636"/>
              <a:gd name="connsiteY0" fmla="*/ 3663615 h 3681221"/>
              <a:gd name="connsiteX1" fmla="*/ 0 w 6768636"/>
              <a:gd name="connsiteY1" fmla="*/ 0 h 3681221"/>
              <a:gd name="connsiteX2" fmla="*/ 6768636 w 6768636"/>
              <a:gd name="connsiteY2" fmla="*/ 3681221 h 3681221"/>
              <a:gd name="connsiteX3" fmla="*/ 42532 w 6768636"/>
              <a:gd name="connsiteY3" fmla="*/ 3663615 h 3681221"/>
              <a:gd name="connsiteX0" fmla="*/ 21267 w 6768636"/>
              <a:gd name="connsiteY0" fmla="*/ 3674248 h 3681221"/>
              <a:gd name="connsiteX1" fmla="*/ 0 w 6768636"/>
              <a:gd name="connsiteY1" fmla="*/ 0 h 3681221"/>
              <a:gd name="connsiteX2" fmla="*/ 6768636 w 6768636"/>
              <a:gd name="connsiteY2" fmla="*/ 3681221 h 3681221"/>
              <a:gd name="connsiteX3" fmla="*/ 21267 w 6768636"/>
              <a:gd name="connsiteY3" fmla="*/ 3674248 h 3681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68636" h="3681221">
                <a:moveTo>
                  <a:pt x="21267" y="3674248"/>
                </a:moveTo>
                <a:cubicBezTo>
                  <a:pt x="16504" y="2371194"/>
                  <a:pt x="4763" y="1303054"/>
                  <a:pt x="0" y="0"/>
                </a:cubicBezTo>
                <a:lnTo>
                  <a:pt x="6768636" y="3681221"/>
                </a:lnTo>
                <a:lnTo>
                  <a:pt x="21267" y="3674248"/>
                </a:lnTo>
                <a:close/>
              </a:path>
            </a:pathLst>
          </a:custGeom>
          <a:solidFill>
            <a:srgbClr val="00395A"/>
          </a:solidFill>
          <a:ln>
            <a:noFill/>
          </a:ln>
          <a:effectLst>
            <a:outerShdw sx="1000" sy="1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6839513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vider screen "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454" y="0"/>
            <a:ext cx="9143546" cy="5164932"/>
          </a:xfrm>
          <a:prstGeom prst="rect">
            <a:avLst/>
          </a:prstGeom>
          <a:solidFill>
            <a:srgbClr val="B5217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182533" y="1899103"/>
            <a:ext cx="6858000" cy="840248"/>
          </a:xfrm>
        </p:spPr>
        <p:txBody>
          <a:bodyPr anchor="b">
            <a:normAutofit/>
          </a:bodyPr>
          <a:lstStyle>
            <a:lvl1pPr algn="r">
              <a:defRPr sz="3300" b="0" i="0" baseline="0">
                <a:ln>
                  <a:noFill/>
                </a:ln>
                <a:solidFill>
                  <a:schemeClr val="bg1"/>
                </a:solidFill>
                <a:latin typeface="Calibri" charset="0"/>
              </a:defRPr>
            </a:lvl1pPr>
          </a:lstStyle>
          <a:p>
            <a:r>
              <a:rPr lang="en-US" dirty="0"/>
              <a:t>Divider Screen Template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182533" y="2739351"/>
            <a:ext cx="6858000" cy="342177"/>
          </a:xfrm>
        </p:spPr>
        <p:txBody>
          <a:bodyPr/>
          <a:lstStyle>
            <a:lvl1pPr marL="0" indent="0" algn="r">
              <a:buNone/>
              <a:defRPr sz="18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Example subheading text</a:t>
            </a:r>
          </a:p>
        </p:txBody>
      </p:sp>
    </p:spTree>
    <p:extLst>
      <p:ext uri="{BB962C8B-B14F-4D97-AF65-F5344CB8AC3E}">
        <p14:creationId xmlns:p14="http://schemas.microsoft.com/office/powerpoint/2010/main" val="16220796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divider screen "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454" y="0"/>
            <a:ext cx="9143546" cy="5164932"/>
          </a:xfrm>
          <a:prstGeom prst="rect">
            <a:avLst/>
          </a:prstGeom>
          <a:solidFill>
            <a:srgbClr val="00395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182533" y="1899103"/>
            <a:ext cx="6858000" cy="840248"/>
          </a:xfrm>
        </p:spPr>
        <p:txBody>
          <a:bodyPr anchor="b">
            <a:normAutofit/>
          </a:bodyPr>
          <a:lstStyle>
            <a:lvl1pPr algn="r">
              <a:defRPr sz="3300" b="0" i="0" baseline="0">
                <a:ln>
                  <a:noFill/>
                </a:ln>
                <a:solidFill>
                  <a:schemeClr val="bg1"/>
                </a:solidFill>
                <a:latin typeface="Calibri" charset="0"/>
              </a:defRPr>
            </a:lvl1pPr>
          </a:lstStyle>
          <a:p>
            <a:r>
              <a:rPr lang="en-US" dirty="0"/>
              <a:t>Divider Screen Template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182533" y="2739351"/>
            <a:ext cx="6858000" cy="342177"/>
          </a:xfrm>
        </p:spPr>
        <p:txBody>
          <a:bodyPr/>
          <a:lstStyle>
            <a:lvl1pPr marL="0" indent="0" algn="r">
              <a:buNone/>
              <a:defRPr sz="18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Example subheading text</a:t>
            </a:r>
          </a:p>
        </p:txBody>
      </p:sp>
    </p:spTree>
    <p:extLst>
      <p:ext uri="{BB962C8B-B14F-4D97-AF65-F5344CB8AC3E}">
        <p14:creationId xmlns:p14="http://schemas.microsoft.com/office/powerpoint/2010/main" val="17043547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Outline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 i="0">
                <a:solidFill>
                  <a:srgbClr val="B5217E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dirty="0"/>
              <a:t>Content Header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>
            <a:normAutofit/>
          </a:bodyPr>
          <a:lstStyle>
            <a:lvl1pPr>
              <a:lnSpc>
                <a:spcPct val="150000"/>
              </a:lnSpc>
              <a:defRPr sz="1800" b="0" i="0">
                <a:solidFill>
                  <a:srgbClr val="00395A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/>
            <a:r>
              <a:rPr lang="en-US" dirty="0"/>
              <a:t>Lorem </a:t>
            </a:r>
            <a:r>
              <a:rPr lang="en-US" dirty="0" err="1"/>
              <a:t>ispum</a:t>
            </a:r>
            <a:r>
              <a:rPr lang="en-US" dirty="0"/>
              <a:t> dolor</a:t>
            </a:r>
          </a:p>
          <a:p>
            <a:pPr lvl="0"/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  <a:p>
            <a:pPr lvl="0"/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</a:p>
          <a:p>
            <a:pPr lvl="0"/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</a:t>
            </a:r>
          </a:p>
          <a:p>
            <a:pPr lvl="0"/>
            <a:r>
              <a:rPr lang="en-US" dirty="0"/>
              <a:t>Magna </a:t>
            </a:r>
            <a:r>
              <a:rPr lang="en-US" dirty="0" err="1"/>
              <a:t>aliqua</a:t>
            </a:r>
            <a:endParaRPr lang="en-US" dirty="0"/>
          </a:p>
          <a:p>
            <a:pPr lvl="0"/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2983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Outline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 i="0">
                <a:solidFill>
                  <a:srgbClr val="B5217E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dirty="0"/>
              <a:t>Content Header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28650" y="1369219"/>
            <a:ext cx="3886200" cy="3263504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800" b="0" i="0">
                <a:solidFill>
                  <a:srgbClr val="00395A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/>
            <a:r>
              <a:rPr lang="en-US" dirty="0"/>
              <a:t>Lorem </a:t>
            </a:r>
            <a:r>
              <a:rPr lang="en-US" dirty="0" err="1"/>
              <a:t>ispum</a:t>
            </a:r>
            <a:r>
              <a:rPr lang="en-US" dirty="0"/>
              <a:t> dolor</a:t>
            </a:r>
          </a:p>
          <a:p>
            <a:pPr lvl="0"/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  <a:p>
            <a:pPr lvl="0"/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</a:p>
          <a:p>
            <a:pPr lvl="0"/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</a:t>
            </a:r>
          </a:p>
          <a:p>
            <a:pPr lvl="0"/>
            <a:r>
              <a:rPr lang="en-US" dirty="0"/>
              <a:t>Magna </a:t>
            </a:r>
            <a:r>
              <a:rPr lang="en-US" dirty="0" err="1"/>
              <a:t>aliqua</a:t>
            </a:r>
            <a:endParaRPr lang="en-US" dirty="0"/>
          </a:p>
          <a:p>
            <a:pPr lvl="0"/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29150" y="1369219"/>
            <a:ext cx="3886200" cy="3263504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800" b="0" i="0">
                <a:solidFill>
                  <a:srgbClr val="00395A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/>
            <a:r>
              <a:rPr lang="en-US" dirty="0"/>
              <a:t>Lorem </a:t>
            </a:r>
            <a:r>
              <a:rPr lang="en-US" dirty="0" err="1"/>
              <a:t>ispum</a:t>
            </a:r>
            <a:r>
              <a:rPr lang="en-US" dirty="0"/>
              <a:t> dolor</a:t>
            </a:r>
          </a:p>
          <a:p>
            <a:pPr lvl="0"/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  <a:p>
            <a:pPr lvl="0"/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</a:p>
          <a:p>
            <a:pPr lvl="0"/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</a:t>
            </a:r>
          </a:p>
          <a:p>
            <a:pPr lvl="0"/>
            <a:r>
              <a:rPr lang="en-US" dirty="0"/>
              <a:t>Magna </a:t>
            </a:r>
            <a:r>
              <a:rPr lang="en-US" dirty="0" err="1"/>
              <a:t>aliqua</a:t>
            </a:r>
            <a:endParaRPr lang="en-US" dirty="0"/>
          </a:p>
          <a:p>
            <a:pPr lvl="0"/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16382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Screens Dark"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454" y="0"/>
            <a:ext cx="9143546" cy="5164932"/>
          </a:xfrm>
          <a:prstGeom prst="rect">
            <a:avLst/>
          </a:prstGeom>
          <a:solidFill>
            <a:srgbClr val="00395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48510" y="4421701"/>
            <a:ext cx="8047434" cy="342177"/>
          </a:xfrm>
        </p:spPr>
        <p:txBody>
          <a:bodyPr>
            <a:normAutofit/>
          </a:bodyPr>
          <a:lstStyle>
            <a:lvl1pPr marL="0" indent="0" algn="l">
              <a:buNone/>
              <a:defRPr sz="12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.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548510" y="342898"/>
            <a:ext cx="8047434" cy="39754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7210" y="527909"/>
            <a:ext cx="5990035" cy="3675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5523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hart Screens Dark"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454" y="0"/>
            <a:ext cx="9143546" cy="5164932"/>
          </a:xfrm>
          <a:prstGeom prst="rect">
            <a:avLst/>
          </a:prstGeom>
          <a:solidFill>
            <a:srgbClr val="00395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48510" y="4421701"/>
            <a:ext cx="8047434" cy="342177"/>
          </a:xfrm>
        </p:spPr>
        <p:txBody>
          <a:bodyPr>
            <a:normAutofit/>
          </a:bodyPr>
          <a:lstStyle>
            <a:lvl1pPr marL="0" indent="0" algn="l">
              <a:buNone/>
              <a:defRPr sz="12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.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548510" y="342898"/>
            <a:ext cx="8047434" cy="39754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1059654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68DA93-349A-FE4F-9D40-97DBBA2B1A4C}" type="datetimeFigureOut">
              <a:rPr kumimoji="0" lang="en-US" sz="900" b="0" i="0" u="none" strike="noStrike" kern="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</a:rPr>
              <a:pPr marL="0" marR="0" lvl="0" indent="0" algn="l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1/23/18</a:t>
            </a:fld>
            <a:endParaRPr kumimoji="0" lang="en-US" sz="900" b="0" i="0" u="none" strike="noStrike" kern="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534DDC-89ED-2A40-BF57-81CE12B188D6}" type="slidenum">
              <a:rPr kumimoji="0" lang="en-US" sz="900" b="0" i="0" u="none" strike="noStrike" kern="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</a:rPr>
              <a:pPr marL="0" marR="0" lvl="0" indent="0" algn="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2335464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  <p:sldLayoutId id="2147483696" r:id="rId14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9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searchg2-assets.crownpeak.net/crownpeak.searchg2-1.0.2.js" TargetMode="Externa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4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searchg2-assets.crownpeak.net/crownpeak.searchg2.autocomplete-1.0.3.js" TargetMode="Externa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0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1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2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5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9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3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4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://htmlpreview.github.io/?https://github.com/Crownpeak/search-g2/blob/master/search-g2-sdk-javascript-examples/advanced/knockoutjs-search-g2-sdk-javascript-keyword-example-advanced.html" TargetMode="External"/><Relationship Id="rId4" Type="http://schemas.openxmlformats.org/officeDocument/2006/relationships/hyperlink" Target="http://mtistage.cp-access.com/SearchG2/Cheese-Shop/en/" TargetMode="External"/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github.com/Crownpeak/search-g2" TargetMode="Externa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Developer Training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Search G2</a:t>
            </a:r>
            <a:endParaRPr lang="en-US" dirty="0"/>
          </a:p>
        </p:txBody>
      </p:sp>
      <p:sp>
        <p:nvSpPr>
          <p:cNvPr id="4" name="Subtitle 3"/>
          <p:cNvSpPr txBox="1">
            <a:spLocks/>
          </p:cNvSpPr>
          <p:nvPr/>
        </p:nvSpPr>
        <p:spPr>
          <a:xfrm>
            <a:off x="4434242" y="3233928"/>
            <a:ext cx="4606291" cy="1101129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1800" b="0" i="0" kern="1200">
                <a:solidFill>
                  <a:srgbClr val="B5217E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200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7570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Hands-On: Building RTI templates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Update our Simple Page template to send data to Search </a:t>
            </a:r>
            <a:r>
              <a:rPr lang="en-GB" dirty="0" smtClean="0"/>
              <a:t>G2</a:t>
            </a:r>
          </a:p>
          <a:p>
            <a:r>
              <a:rPr lang="en-GB" dirty="0" smtClean="0"/>
              <a:t>Review the data in Search G2 to ensure that it is correct</a:t>
            </a:r>
            <a:endParaRPr lang="en-GB" dirty="0"/>
          </a:p>
          <a:p>
            <a:r>
              <a:rPr lang="en-GB" dirty="0" smtClean="0"/>
              <a:t>Build CMS templates to represent the company’s offices</a:t>
            </a:r>
          </a:p>
          <a:p>
            <a:r>
              <a:rPr lang="en-GB" dirty="0" smtClean="0"/>
              <a:t>Build CMS models to ensure that users can easily create new offices</a:t>
            </a:r>
          </a:p>
          <a:p>
            <a:r>
              <a:rPr lang="en-GB" dirty="0" smtClean="0"/>
              <a:t>Build CMS templates to publish office information to Search G2</a:t>
            </a:r>
          </a:p>
          <a:p>
            <a:r>
              <a:rPr lang="en-GB" dirty="0" smtClean="0"/>
              <a:t>Review the data in Search G2 to ensure that it is correct</a:t>
            </a:r>
          </a:p>
        </p:txBody>
      </p:sp>
    </p:spTree>
    <p:extLst>
      <p:ext uri="{BB962C8B-B14F-4D97-AF65-F5344CB8AC3E}">
        <p14:creationId xmlns:p14="http://schemas.microsoft.com/office/powerpoint/2010/main" val="1597954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Hands-On: Building RTI templates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4574010" cy="3263504"/>
          </a:xfrm>
        </p:spPr>
        <p:txBody>
          <a:bodyPr>
            <a:normAutofit/>
          </a:bodyPr>
          <a:lstStyle/>
          <a:p>
            <a:r>
              <a:rPr lang="en-GB" dirty="0"/>
              <a:t>Open the </a:t>
            </a:r>
            <a:r>
              <a:rPr lang="en-GB" dirty="0" smtClean="0"/>
              <a:t>Visual </a:t>
            </a:r>
            <a:r>
              <a:rPr lang="en-GB" dirty="0"/>
              <a:t>Studio </a:t>
            </a:r>
            <a:r>
              <a:rPr lang="en-GB" dirty="0" smtClean="0"/>
              <a:t>and the Crownpeak add-in</a:t>
            </a:r>
            <a:endParaRPr lang="en-GB" dirty="0"/>
          </a:p>
          <a:p>
            <a:r>
              <a:rPr lang="en-GB" dirty="0"/>
              <a:t>Navigate to </a:t>
            </a:r>
            <a:r>
              <a:rPr lang="en-GB" dirty="0" smtClean="0"/>
              <a:t>/.. </a:t>
            </a:r>
            <a:r>
              <a:rPr lang="en-GB" dirty="0" smtClean="0"/>
              <a:t>/Project /Templates /[</a:t>
            </a:r>
            <a:r>
              <a:rPr lang="en-GB" i="1" dirty="0" smtClean="0"/>
              <a:t>Your name</a:t>
            </a:r>
            <a:r>
              <a:rPr lang="en-GB" dirty="0" smtClean="0"/>
              <a:t>] </a:t>
            </a:r>
            <a:r>
              <a:rPr lang="en-GB" dirty="0" smtClean="0"/>
              <a:t>/Article</a:t>
            </a:r>
            <a:endParaRPr lang="en-GB" dirty="0" smtClean="0"/>
          </a:p>
          <a:p>
            <a:r>
              <a:rPr lang="en-GB" dirty="0" smtClean="0"/>
              <a:t>Right-click </a:t>
            </a:r>
            <a:r>
              <a:rPr lang="en-GB" dirty="0"/>
              <a:t>on the </a:t>
            </a:r>
            <a:r>
              <a:rPr lang="en-GB" dirty="0" smtClean="0"/>
              <a:t>folder</a:t>
            </a:r>
          </a:p>
          <a:p>
            <a:pPr lvl="1"/>
            <a:r>
              <a:rPr lang="en-GB" dirty="0" smtClean="0"/>
              <a:t>Choose New &gt; search_g2_insert.aspx</a:t>
            </a:r>
          </a:p>
          <a:p>
            <a:pPr lvl="1"/>
            <a:r>
              <a:rPr lang="en-GB" dirty="0" smtClean="0"/>
              <a:t>Repeat for update and delete</a:t>
            </a:r>
            <a:endParaRPr lang="en-GB" dirty="0"/>
          </a:p>
          <a:p>
            <a:endParaRPr lang="en-GB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2660" y="1067627"/>
            <a:ext cx="3637264" cy="3565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979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Hands-On: Building RTI templates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dirty="0" smtClean="0"/>
              <a:t>Navigate to the Library folder</a:t>
            </a:r>
          </a:p>
          <a:p>
            <a:pPr lvl="1"/>
            <a:r>
              <a:rPr lang="en-GB" dirty="0" smtClean="0"/>
              <a:t>Hint: it’s a sibling of Templates</a:t>
            </a:r>
          </a:p>
          <a:p>
            <a:r>
              <a:rPr lang="en-GB" dirty="0" smtClean="0"/>
              <a:t>Right-click on the Library folder</a:t>
            </a:r>
          </a:p>
          <a:p>
            <a:r>
              <a:rPr lang="en-GB" dirty="0" smtClean="0"/>
              <a:t>Choose New Custom C# File</a:t>
            </a:r>
          </a:p>
          <a:p>
            <a:pPr lvl="1"/>
            <a:r>
              <a:rPr lang="en-GB" dirty="0" smtClean="0"/>
              <a:t>Name it SearchG2Helper_</a:t>
            </a:r>
            <a:r>
              <a:rPr lang="en-GB" dirty="0"/>
              <a:t>[initials</a:t>
            </a:r>
            <a:r>
              <a:rPr lang="en-GB" dirty="0" smtClean="0"/>
              <a:t>]</a:t>
            </a:r>
          </a:p>
          <a:p>
            <a:pPr lvl="1"/>
            <a:r>
              <a:rPr lang="en-GB" dirty="0" smtClean="0"/>
              <a:t>E.g. </a:t>
            </a:r>
            <a:r>
              <a:rPr lang="en-GB" dirty="0" smtClean="0"/>
              <a:t>SearchG2Helper_ME</a:t>
            </a:r>
            <a:endParaRPr lang="en-GB" dirty="0" smtClean="0"/>
          </a:p>
          <a:p>
            <a:r>
              <a:rPr lang="en-GB" dirty="0" smtClean="0"/>
              <a:t>Double-click on your file to open it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4850" y="1126151"/>
            <a:ext cx="4344566" cy="166334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4973216" y="1369218"/>
            <a:ext cx="3886200" cy="3642619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171450" indent="-171450" algn="l" defTabSz="685800" rtl="0" eaLnBrk="1" latinLnBrk="0" hangingPunct="1">
              <a:lnSpc>
                <a:spcPct val="150000"/>
              </a:lnSpc>
              <a:spcBef>
                <a:spcPts val="750"/>
              </a:spcBef>
              <a:buFont typeface="Arial"/>
              <a:buChar char="•"/>
              <a:defRPr sz="1800" b="0" i="0" kern="1200">
                <a:solidFill>
                  <a:srgbClr val="00395A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 smtClean="0"/>
          </a:p>
          <a:p>
            <a:endParaRPr lang="en-GB" dirty="0"/>
          </a:p>
          <a:p>
            <a:endParaRPr lang="en-GB" dirty="0" smtClean="0"/>
          </a:p>
          <a:p>
            <a:endParaRPr lang="en-GB" dirty="0" smtClean="0"/>
          </a:p>
          <a:p>
            <a:r>
              <a:rPr lang="en-GB" dirty="0" smtClean="0"/>
              <a:t>Make a new stub method in the class</a:t>
            </a:r>
          </a:p>
          <a:p>
            <a:r>
              <a:rPr lang="en-GB" dirty="0">
                <a:solidFill>
                  <a:srgbClr val="00B0F0"/>
                </a:solidFill>
                <a:latin typeface="Consolas" panose="020B0609020204030204" pitchFamily="49" charset="0"/>
              </a:rPr>
              <a:t>public static void UpdateSearchG2</a:t>
            </a:r>
            <a:r>
              <a:rPr lang="en-GB" dirty="0" smtClean="0">
                <a:solidFill>
                  <a:srgbClr val="00B0F0"/>
                </a:solidFill>
                <a:latin typeface="Consolas" panose="020B0609020204030204" pitchFamily="49" charset="0"/>
              </a:rPr>
              <a:t>(</a:t>
            </a:r>
            <a:br>
              <a:rPr lang="en-GB" dirty="0" smtClean="0">
                <a:solidFill>
                  <a:srgbClr val="00B0F0"/>
                </a:solidFill>
                <a:latin typeface="Consolas" panose="020B0609020204030204" pitchFamily="49" charset="0"/>
              </a:rPr>
            </a:br>
            <a:r>
              <a:rPr lang="en-GB" dirty="0" smtClean="0">
                <a:solidFill>
                  <a:srgbClr val="00B0F0"/>
                </a:solidFill>
                <a:latin typeface="Consolas" panose="020B0609020204030204" pitchFamily="49" charset="0"/>
              </a:rPr>
              <a:t>  </a:t>
            </a:r>
            <a:r>
              <a:rPr lang="en-GB" dirty="0">
                <a:solidFill>
                  <a:srgbClr val="00B0F0"/>
                </a:solidFill>
                <a:latin typeface="Consolas" panose="020B0609020204030204" pitchFamily="49" charset="0"/>
              </a:rPr>
              <a:t>Asset </a:t>
            </a:r>
            <a:r>
              <a:rPr lang="en-GB" dirty="0" err="1">
                <a:solidFill>
                  <a:srgbClr val="00B0F0"/>
                </a:solidFill>
                <a:latin typeface="Consolas" panose="020B0609020204030204" pitchFamily="49" charset="0"/>
              </a:rPr>
              <a:t>asset</a:t>
            </a:r>
            <a:r>
              <a:rPr lang="en-GB" dirty="0" smtClean="0">
                <a:solidFill>
                  <a:srgbClr val="00B0F0"/>
                </a:solidFill>
                <a:latin typeface="Consolas" panose="020B0609020204030204" pitchFamily="49" charset="0"/>
              </a:rPr>
              <a:t>,</a:t>
            </a:r>
            <a:br>
              <a:rPr lang="en-GB" dirty="0" smtClean="0">
                <a:solidFill>
                  <a:srgbClr val="00B0F0"/>
                </a:solidFill>
                <a:latin typeface="Consolas" panose="020B0609020204030204" pitchFamily="49" charset="0"/>
              </a:rPr>
            </a:br>
            <a:r>
              <a:rPr lang="en-GB" dirty="0" smtClean="0">
                <a:solidFill>
                  <a:srgbClr val="00B0F0"/>
                </a:solidFill>
                <a:latin typeface="Consolas" panose="020B0609020204030204" pitchFamily="49" charset="0"/>
              </a:rPr>
              <a:t>  </a:t>
            </a:r>
            <a:r>
              <a:rPr lang="en-GB" dirty="0">
                <a:solidFill>
                  <a:srgbClr val="00B0F0"/>
                </a:solidFill>
                <a:latin typeface="Consolas" panose="020B0609020204030204" pitchFamily="49" charset="0"/>
              </a:rPr>
              <a:t>SearchG2Context context</a:t>
            </a:r>
            <a:r>
              <a:rPr lang="en-GB" dirty="0" smtClean="0">
                <a:solidFill>
                  <a:srgbClr val="00B0F0"/>
                </a:solidFill>
                <a:latin typeface="Consolas" panose="020B0609020204030204" pitchFamily="49" charset="0"/>
              </a:rPr>
              <a:t>,</a:t>
            </a:r>
            <a:br>
              <a:rPr lang="en-GB" dirty="0" smtClean="0">
                <a:solidFill>
                  <a:srgbClr val="00B0F0"/>
                </a:solidFill>
                <a:latin typeface="Consolas" panose="020B0609020204030204" pitchFamily="49" charset="0"/>
              </a:rPr>
            </a:br>
            <a:r>
              <a:rPr lang="en-GB" dirty="0" smtClean="0">
                <a:solidFill>
                  <a:srgbClr val="00B0F0"/>
                </a:solidFill>
                <a:latin typeface="Consolas" panose="020B0609020204030204" pitchFamily="49" charset="0"/>
              </a:rPr>
              <a:t>  </a:t>
            </a:r>
            <a:r>
              <a:rPr lang="en-GB" dirty="0">
                <a:solidFill>
                  <a:srgbClr val="00B0F0"/>
                </a:solidFill>
                <a:latin typeface="Consolas" panose="020B0609020204030204" pitchFamily="49" charset="0"/>
              </a:rPr>
              <a:t>SearchG2JsonParams.OperationType </a:t>
            </a:r>
            <a:r>
              <a:rPr lang="en-GB" dirty="0" smtClean="0">
                <a:solidFill>
                  <a:srgbClr val="00B0F0"/>
                </a:solidFill>
                <a:latin typeface="Consolas" panose="020B0609020204030204" pitchFamily="49" charset="0"/>
              </a:rPr>
              <a:t>operation) { </a:t>
            </a:r>
            <a:r>
              <a:rPr lang="en-GB" dirty="0">
                <a:solidFill>
                  <a:srgbClr val="00B0F0"/>
                </a:solidFill>
                <a:latin typeface="Consolas" panose="020B0609020204030204" pitchFamily="49" charset="0"/>
              </a:rPr>
              <a:t>}</a:t>
            </a:r>
            <a:endParaRPr lang="en-GB" dirty="0" smtClean="0">
              <a:solidFill>
                <a:srgbClr val="00B0F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7915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Hands-On: Building RTI templates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 smtClean="0"/>
              <a:t>Now add calls to our templates</a:t>
            </a:r>
          </a:p>
          <a:p>
            <a:r>
              <a:rPr lang="en-GB" dirty="0" smtClean="0"/>
              <a:t>Open search_g2_insert.aspx</a:t>
            </a:r>
          </a:p>
          <a:p>
            <a:r>
              <a:rPr lang="en-GB" dirty="0" smtClean="0"/>
              <a:t>Add code to call your stub method</a:t>
            </a:r>
          </a:p>
          <a:p>
            <a:r>
              <a:rPr lang="en-GB" sz="1500" dirty="0" smtClean="0">
                <a:solidFill>
                  <a:srgbClr val="00B0F0"/>
                </a:solidFill>
                <a:latin typeface="Consolas" panose="020B0609020204030204" pitchFamily="49" charset="0"/>
              </a:rPr>
              <a:t>SearchG2Helper_RL.UpdateSearchG2(</a:t>
            </a:r>
            <a:br>
              <a:rPr lang="en-GB" sz="1500" dirty="0" smtClean="0">
                <a:solidFill>
                  <a:srgbClr val="00B0F0"/>
                </a:solidFill>
                <a:latin typeface="Consolas" panose="020B0609020204030204" pitchFamily="49" charset="0"/>
              </a:rPr>
            </a:br>
            <a:r>
              <a:rPr lang="en-GB" sz="1500" dirty="0" smtClean="0">
                <a:solidFill>
                  <a:srgbClr val="00B0F0"/>
                </a:solidFill>
                <a:latin typeface="Consolas" panose="020B0609020204030204" pitchFamily="49" charset="0"/>
              </a:rPr>
              <a:t>  asset</a:t>
            </a:r>
            <a:r>
              <a:rPr lang="en-GB" sz="1500" dirty="0">
                <a:solidFill>
                  <a:srgbClr val="00B0F0"/>
                </a:solidFill>
                <a:latin typeface="Consolas" panose="020B0609020204030204" pitchFamily="49" charset="0"/>
              </a:rPr>
              <a:t>, </a:t>
            </a:r>
            <a:r>
              <a:rPr lang="en-GB" sz="1500" dirty="0" smtClean="0">
                <a:solidFill>
                  <a:srgbClr val="00B0F0"/>
                </a:solidFill>
                <a:latin typeface="Consolas" panose="020B0609020204030204" pitchFamily="49" charset="0"/>
              </a:rPr>
              <a:t/>
            </a:r>
            <a:br>
              <a:rPr lang="en-GB" sz="1500" dirty="0" smtClean="0">
                <a:solidFill>
                  <a:srgbClr val="00B0F0"/>
                </a:solidFill>
                <a:latin typeface="Consolas" panose="020B0609020204030204" pitchFamily="49" charset="0"/>
              </a:rPr>
            </a:br>
            <a:r>
              <a:rPr lang="en-GB" sz="1500" dirty="0" smtClean="0">
                <a:solidFill>
                  <a:srgbClr val="00B0F0"/>
                </a:solidFill>
                <a:latin typeface="Consolas" panose="020B0609020204030204" pitchFamily="49" charset="0"/>
              </a:rPr>
              <a:t>  context,</a:t>
            </a:r>
            <a:br>
              <a:rPr lang="en-GB" sz="1500" dirty="0" smtClean="0">
                <a:solidFill>
                  <a:srgbClr val="00B0F0"/>
                </a:solidFill>
                <a:latin typeface="Consolas" panose="020B0609020204030204" pitchFamily="49" charset="0"/>
              </a:rPr>
            </a:br>
            <a:r>
              <a:rPr lang="en-GB" sz="1500" dirty="0" smtClean="0">
                <a:solidFill>
                  <a:srgbClr val="00B0F0"/>
                </a:solidFill>
                <a:latin typeface="Consolas" panose="020B0609020204030204" pitchFamily="49" charset="0"/>
              </a:rPr>
              <a:t>  SearchG2JsonParams.</a:t>
            </a:r>
            <a:br>
              <a:rPr lang="en-GB" sz="1500" dirty="0" smtClean="0">
                <a:solidFill>
                  <a:srgbClr val="00B0F0"/>
                </a:solidFill>
                <a:latin typeface="Consolas" panose="020B0609020204030204" pitchFamily="49" charset="0"/>
              </a:rPr>
            </a:br>
            <a:r>
              <a:rPr lang="en-GB" sz="1500" dirty="0" smtClean="0">
                <a:solidFill>
                  <a:srgbClr val="00B0F0"/>
                </a:solidFill>
                <a:latin typeface="Consolas" panose="020B0609020204030204" pitchFamily="49" charset="0"/>
              </a:rPr>
              <a:t>    </a:t>
            </a:r>
            <a:r>
              <a:rPr lang="en-GB" sz="1500" dirty="0" err="1" smtClean="0">
                <a:solidFill>
                  <a:srgbClr val="00B0F0"/>
                </a:solidFill>
                <a:latin typeface="Consolas" panose="020B0609020204030204" pitchFamily="49" charset="0"/>
              </a:rPr>
              <a:t>OperationType.Create</a:t>
            </a:r>
            <a:r>
              <a:rPr lang="en-GB" sz="1500" dirty="0" smtClean="0">
                <a:solidFill>
                  <a:srgbClr val="00B0F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 smtClean="0"/>
              <a:t>Repeat for search_g2_delete.aspx</a:t>
            </a:r>
          </a:p>
          <a:p>
            <a:r>
              <a:rPr lang="en-GB" dirty="0" smtClean="0"/>
              <a:t>Pass the final parameter as “Delete”</a:t>
            </a:r>
          </a:p>
          <a:p>
            <a:r>
              <a:rPr lang="en-GB" dirty="0" smtClean="0"/>
              <a:t>Repeat for search_g2_update.aspx</a:t>
            </a:r>
          </a:p>
          <a:p>
            <a:r>
              <a:rPr lang="en-GB" dirty="0" smtClean="0"/>
              <a:t>Pass the final parameter as “Update”</a:t>
            </a:r>
          </a:p>
          <a:p>
            <a:r>
              <a:rPr lang="en-GB" dirty="0" smtClean="0"/>
              <a:t>That’s it for the templates</a:t>
            </a:r>
          </a:p>
          <a:p>
            <a:r>
              <a:rPr lang="en-GB" dirty="0" smtClean="0"/>
              <a:t>Now we have to implement the library class method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33990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Hands-On: Building RTI templates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First make an instance of the SearchG2JsonParams class</a:t>
            </a:r>
          </a:p>
          <a:p>
            <a:pPr lvl="1"/>
            <a:r>
              <a:rPr lang="en-GB" dirty="0" smtClean="0"/>
              <a:t>Set Id to be the </a:t>
            </a:r>
            <a:r>
              <a:rPr lang="en-GB" dirty="0" err="1" smtClean="0"/>
              <a:t>asset.BranchId</a:t>
            </a:r>
            <a:endParaRPr lang="en-GB" dirty="0" smtClean="0"/>
          </a:p>
          <a:p>
            <a:pPr lvl="1"/>
            <a:r>
              <a:rPr lang="en-GB" dirty="0" smtClean="0"/>
              <a:t>Set the Operation</a:t>
            </a:r>
          </a:p>
          <a:p>
            <a:pPr lvl="1"/>
            <a:r>
              <a:rPr lang="en-GB" dirty="0" smtClean="0"/>
              <a:t>Set Overwrite to true</a:t>
            </a:r>
          </a:p>
          <a:p>
            <a:r>
              <a:rPr lang="en-GB" dirty="0" smtClean="0"/>
              <a:t>Add a couple of fields</a:t>
            </a:r>
          </a:p>
          <a:p>
            <a:pPr lvl="1"/>
            <a:r>
              <a:rPr lang="en-GB" dirty="0" err="1" smtClean="0"/>
              <a:t>doc.Add</a:t>
            </a:r>
            <a:r>
              <a:rPr lang="en-GB" dirty="0" smtClean="0"/>
              <a:t>(G2Field, </a:t>
            </a:r>
            <a:r>
              <a:rPr lang="en-GB" dirty="0" err="1" smtClean="0"/>
              <a:t>AssetField</a:t>
            </a:r>
            <a:r>
              <a:rPr lang="en-GB" dirty="0" smtClean="0"/>
              <a:t>);</a:t>
            </a:r>
          </a:p>
          <a:p>
            <a:pPr lvl="1"/>
            <a:r>
              <a:rPr lang="en-GB" dirty="0" smtClean="0"/>
              <a:t>title and content are built-in</a:t>
            </a:r>
          </a:p>
          <a:p>
            <a:pPr lvl="1"/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GB" sz="1400" dirty="0" err="1" smtClean="0">
                <a:solidFill>
                  <a:srgbClr val="00B0F0"/>
                </a:solidFill>
                <a:latin typeface="Consolas" panose="020B0609020204030204" pitchFamily="49" charset="0"/>
              </a:rPr>
              <a:t>var</a:t>
            </a:r>
            <a:r>
              <a:rPr lang="en-GB" sz="1400" dirty="0" smtClean="0">
                <a:solidFill>
                  <a:srgbClr val="00B0F0"/>
                </a:solidFill>
                <a:latin typeface="Consolas" panose="020B0609020204030204" pitchFamily="49" charset="0"/>
              </a:rPr>
              <a:t> </a:t>
            </a:r>
            <a:r>
              <a:rPr lang="en-GB" sz="1400" dirty="0">
                <a:solidFill>
                  <a:srgbClr val="00B0F0"/>
                </a:solidFill>
                <a:latin typeface="Consolas" panose="020B0609020204030204" pitchFamily="49" charset="0"/>
              </a:rPr>
              <a:t>doc = new </a:t>
            </a:r>
            <a:r>
              <a:rPr lang="en-GB" sz="1400" dirty="0" smtClean="0">
                <a:solidFill>
                  <a:srgbClr val="00B0F0"/>
                </a:solidFill>
                <a:latin typeface="Consolas" panose="020B0609020204030204" pitchFamily="49" charset="0"/>
              </a:rPr>
              <a:t>SearchG2JsonParams {</a:t>
            </a:r>
            <a:br>
              <a:rPr lang="en-GB" sz="1400" dirty="0" smtClean="0">
                <a:solidFill>
                  <a:srgbClr val="00B0F0"/>
                </a:solidFill>
                <a:latin typeface="Consolas" panose="020B0609020204030204" pitchFamily="49" charset="0"/>
              </a:rPr>
            </a:br>
            <a:r>
              <a:rPr lang="en-GB" sz="1400" dirty="0" smtClean="0">
                <a:solidFill>
                  <a:srgbClr val="00B0F0"/>
                </a:solidFill>
                <a:latin typeface="Consolas" panose="020B0609020204030204" pitchFamily="49" charset="0"/>
              </a:rPr>
              <a:t>  </a:t>
            </a:r>
            <a:r>
              <a:rPr lang="en-GB" sz="1400" dirty="0">
                <a:solidFill>
                  <a:srgbClr val="00B0F0"/>
                </a:solidFill>
                <a:latin typeface="Consolas" panose="020B0609020204030204" pitchFamily="49" charset="0"/>
              </a:rPr>
              <a:t>Id = </a:t>
            </a:r>
            <a:r>
              <a:rPr lang="en-GB" sz="1400" dirty="0" err="1">
                <a:solidFill>
                  <a:srgbClr val="00B0F0"/>
                </a:solidFill>
                <a:latin typeface="Consolas" panose="020B0609020204030204" pitchFamily="49" charset="0"/>
              </a:rPr>
              <a:t>asset.BranchId.ToString</a:t>
            </a:r>
            <a:r>
              <a:rPr lang="en-GB" sz="1400" dirty="0" smtClean="0">
                <a:solidFill>
                  <a:srgbClr val="00B0F0"/>
                </a:solidFill>
                <a:latin typeface="Consolas" panose="020B0609020204030204" pitchFamily="49" charset="0"/>
              </a:rPr>
              <a:t>(),</a:t>
            </a:r>
            <a:br>
              <a:rPr lang="en-GB" sz="1400" dirty="0" smtClean="0">
                <a:solidFill>
                  <a:srgbClr val="00B0F0"/>
                </a:solidFill>
                <a:latin typeface="Consolas" panose="020B0609020204030204" pitchFamily="49" charset="0"/>
              </a:rPr>
            </a:br>
            <a:r>
              <a:rPr lang="en-GB" sz="1400" dirty="0" smtClean="0">
                <a:solidFill>
                  <a:srgbClr val="00B0F0"/>
                </a:solidFill>
                <a:latin typeface="Consolas" panose="020B0609020204030204" pitchFamily="49" charset="0"/>
              </a:rPr>
              <a:t>  </a:t>
            </a:r>
            <a:r>
              <a:rPr lang="en-GB" sz="1400" dirty="0">
                <a:solidFill>
                  <a:srgbClr val="00B0F0"/>
                </a:solidFill>
                <a:latin typeface="Consolas" panose="020B0609020204030204" pitchFamily="49" charset="0"/>
              </a:rPr>
              <a:t>Operation = operation</a:t>
            </a:r>
            <a:r>
              <a:rPr lang="en-GB" sz="1400" dirty="0" smtClean="0">
                <a:solidFill>
                  <a:srgbClr val="00B0F0"/>
                </a:solidFill>
                <a:latin typeface="Consolas" panose="020B0609020204030204" pitchFamily="49" charset="0"/>
              </a:rPr>
              <a:t>,</a:t>
            </a:r>
            <a:br>
              <a:rPr lang="en-GB" sz="1400" dirty="0" smtClean="0">
                <a:solidFill>
                  <a:srgbClr val="00B0F0"/>
                </a:solidFill>
                <a:latin typeface="Consolas" panose="020B0609020204030204" pitchFamily="49" charset="0"/>
              </a:rPr>
            </a:br>
            <a:r>
              <a:rPr lang="en-GB" sz="1400" dirty="0" smtClean="0">
                <a:solidFill>
                  <a:srgbClr val="00B0F0"/>
                </a:solidFill>
                <a:latin typeface="Consolas" panose="020B0609020204030204" pitchFamily="49" charset="0"/>
              </a:rPr>
              <a:t>  </a:t>
            </a:r>
            <a:r>
              <a:rPr lang="en-GB" sz="1400" dirty="0">
                <a:solidFill>
                  <a:srgbClr val="00B0F0"/>
                </a:solidFill>
                <a:latin typeface="Consolas" panose="020B0609020204030204" pitchFamily="49" charset="0"/>
              </a:rPr>
              <a:t>Overwrite = </a:t>
            </a:r>
            <a:r>
              <a:rPr lang="en-GB" sz="1400" dirty="0" smtClean="0">
                <a:solidFill>
                  <a:srgbClr val="00B0F0"/>
                </a:solidFill>
                <a:latin typeface="Consolas" panose="020B0609020204030204" pitchFamily="49" charset="0"/>
              </a:rPr>
              <a:t>true</a:t>
            </a:r>
            <a:br>
              <a:rPr lang="en-GB" sz="1400" dirty="0" smtClean="0">
                <a:solidFill>
                  <a:srgbClr val="00B0F0"/>
                </a:solidFill>
                <a:latin typeface="Consolas" panose="020B0609020204030204" pitchFamily="49" charset="0"/>
              </a:rPr>
            </a:br>
            <a:r>
              <a:rPr lang="en-GB" sz="1400" dirty="0" smtClean="0">
                <a:solidFill>
                  <a:srgbClr val="00B0F0"/>
                </a:solidFill>
                <a:latin typeface="Consolas" panose="020B0609020204030204" pitchFamily="49" charset="0"/>
              </a:rPr>
              <a:t>};</a:t>
            </a:r>
          </a:p>
          <a:p>
            <a:endParaRPr lang="en-GB" sz="1400" dirty="0" smtClean="0">
              <a:solidFill>
                <a:srgbClr val="00B0F0"/>
              </a:solidFill>
              <a:latin typeface="Consolas" panose="020B0609020204030204" pitchFamily="49" charset="0"/>
            </a:endParaRPr>
          </a:p>
          <a:p>
            <a:r>
              <a:rPr lang="en-GB" sz="1400" dirty="0" err="1" smtClean="0">
                <a:solidFill>
                  <a:srgbClr val="00B0F0"/>
                </a:solidFill>
                <a:latin typeface="Consolas" panose="020B0609020204030204" pitchFamily="49" charset="0"/>
              </a:rPr>
              <a:t>doc.Add</a:t>
            </a:r>
            <a:r>
              <a:rPr lang="en-GB" sz="1400" dirty="0">
                <a:solidFill>
                  <a:srgbClr val="00B0F0"/>
                </a:solidFill>
                <a:latin typeface="Consolas" panose="020B0609020204030204" pitchFamily="49" charset="0"/>
              </a:rPr>
              <a:t>("title", "title</a:t>
            </a:r>
            <a:r>
              <a:rPr lang="en-GB" sz="1400" dirty="0" smtClean="0">
                <a:solidFill>
                  <a:srgbClr val="00B0F0"/>
                </a:solidFill>
                <a:latin typeface="Consolas" panose="020B0609020204030204" pitchFamily="49" charset="0"/>
              </a:rPr>
              <a:t>");</a:t>
            </a:r>
            <a:br>
              <a:rPr lang="en-GB" sz="1400" dirty="0" smtClean="0">
                <a:solidFill>
                  <a:srgbClr val="00B0F0"/>
                </a:solidFill>
                <a:latin typeface="Consolas" panose="020B0609020204030204" pitchFamily="49" charset="0"/>
              </a:rPr>
            </a:br>
            <a:r>
              <a:rPr lang="en-GB" sz="1400" dirty="0" err="1" smtClean="0">
                <a:solidFill>
                  <a:srgbClr val="00B0F0"/>
                </a:solidFill>
                <a:latin typeface="Consolas" panose="020B0609020204030204" pitchFamily="49" charset="0"/>
              </a:rPr>
              <a:t>doc.Add</a:t>
            </a:r>
            <a:r>
              <a:rPr lang="en-GB" sz="1400" dirty="0">
                <a:solidFill>
                  <a:srgbClr val="00B0F0"/>
                </a:solidFill>
                <a:latin typeface="Consolas" panose="020B0609020204030204" pitchFamily="49" charset="0"/>
              </a:rPr>
              <a:t>("content", "body");</a:t>
            </a:r>
          </a:p>
        </p:txBody>
      </p:sp>
    </p:spTree>
    <p:extLst>
      <p:ext uri="{BB962C8B-B14F-4D97-AF65-F5344CB8AC3E}">
        <p14:creationId xmlns:p14="http://schemas.microsoft.com/office/powerpoint/2010/main" val="3864144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Hands-On: Building RTI templates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dirty="0" smtClean="0"/>
              <a:t>One more field, so we can tell our data apart</a:t>
            </a:r>
          </a:p>
          <a:p>
            <a:pPr lvl="1"/>
            <a:r>
              <a:rPr lang="en-GB" dirty="0" err="1" smtClean="0"/>
              <a:t>doc.AddFixed</a:t>
            </a:r>
            <a:r>
              <a:rPr lang="en-GB" dirty="0" smtClean="0"/>
              <a:t>(G2Field, Value);</a:t>
            </a:r>
          </a:p>
          <a:p>
            <a:r>
              <a:rPr lang="en-GB" dirty="0" smtClean="0"/>
              <a:t>Finally add our document to the </a:t>
            </a:r>
            <a:r>
              <a:rPr lang="en-GB" dirty="0" err="1" smtClean="0"/>
              <a:t>context.JsonParams</a:t>
            </a:r>
            <a:r>
              <a:rPr lang="en-GB" dirty="0" smtClean="0"/>
              <a:t> collection</a:t>
            </a:r>
          </a:p>
          <a:p>
            <a:r>
              <a:rPr lang="en-GB" dirty="0" smtClean="0"/>
              <a:t>Now publish Simple Page</a:t>
            </a:r>
          </a:p>
          <a:p>
            <a:pPr lvl="1"/>
            <a:r>
              <a:rPr lang="en-GB" dirty="0" smtClean="0"/>
              <a:t>Right-click on the page in V3</a:t>
            </a:r>
          </a:p>
          <a:p>
            <a:pPr lvl="1"/>
            <a:r>
              <a:rPr lang="en-GB" dirty="0" smtClean="0"/>
              <a:t>Choose Workflow &gt; Stage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GB" sz="1400" dirty="0" err="1">
                <a:solidFill>
                  <a:srgbClr val="00B0F0"/>
                </a:solidFill>
                <a:latin typeface="Consolas" panose="020B0609020204030204" pitchFamily="49" charset="0"/>
              </a:rPr>
              <a:t>doc.AddFixed</a:t>
            </a:r>
            <a:r>
              <a:rPr lang="en-GB" sz="1400" dirty="0">
                <a:solidFill>
                  <a:srgbClr val="00B0F0"/>
                </a:solidFill>
                <a:latin typeface="Consolas" panose="020B0609020204030204" pitchFamily="49" charset="0"/>
              </a:rPr>
              <a:t>("</a:t>
            </a:r>
            <a:r>
              <a:rPr lang="en-GB" sz="1400" dirty="0" err="1">
                <a:solidFill>
                  <a:srgbClr val="00B0F0"/>
                </a:solidFill>
                <a:latin typeface="Consolas" panose="020B0609020204030204" pitchFamily="49" charset="0"/>
              </a:rPr>
              <a:t>custom_s_developer</a:t>
            </a:r>
            <a:r>
              <a:rPr lang="en-GB" sz="1400" dirty="0">
                <a:solidFill>
                  <a:srgbClr val="00B0F0"/>
                </a:solidFill>
                <a:latin typeface="Consolas" panose="020B0609020204030204" pitchFamily="49" charset="0"/>
              </a:rPr>
              <a:t>", "Richard Lund</a:t>
            </a:r>
            <a:r>
              <a:rPr lang="en-GB" sz="1400" dirty="0" smtClean="0">
                <a:solidFill>
                  <a:srgbClr val="00B0F0"/>
                </a:solidFill>
                <a:latin typeface="Consolas" panose="020B0609020204030204" pitchFamily="49" charset="0"/>
              </a:rPr>
              <a:t>");</a:t>
            </a:r>
          </a:p>
          <a:p>
            <a:endParaRPr lang="en-GB" sz="1400" dirty="0">
              <a:solidFill>
                <a:srgbClr val="00B0F0"/>
              </a:solidFill>
              <a:latin typeface="Consolas" panose="020B0609020204030204" pitchFamily="49" charset="0"/>
            </a:endParaRPr>
          </a:p>
          <a:p>
            <a:r>
              <a:rPr lang="en-GB" sz="1400" dirty="0" err="1" smtClean="0">
                <a:solidFill>
                  <a:srgbClr val="00B0F0"/>
                </a:solidFill>
                <a:latin typeface="Consolas" panose="020B0609020204030204" pitchFamily="49" charset="0"/>
              </a:rPr>
              <a:t>context.JsonParams.Add</a:t>
            </a:r>
            <a:r>
              <a:rPr lang="en-GB" sz="1400" dirty="0" smtClean="0">
                <a:solidFill>
                  <a:srgbClr val="00B0F0"/>
                </a:solidFill>
                <a:latin typeface="Consolas" panose="020B0609020204030204" pitchFamily="49" charset="0"/>
              </a:rPr>
              <a:t>(doc);</a:t>
            </a:r>
            <a:endParaRPr lang="en-GB" sz="1400" dirty="0">
              <a:solidFill>
                <a:srgbClr val="00B0F0"/>
              </a:solidFill>
              <a:latin typeface="Consolas" panose="020B0609020204030204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4335" y="3040685"/>
            <a:ext cx="2789464" cy="2003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864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Hands-On: Building RTI templates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Now we can go look in the Search G2 collection for our data</a:t>
            </a:r>
          </a:p>
          <a:p>
            <a:r>
              <a:rPr lang="en-GB" dirty="0"/>
              <a:t>http://</a:t>
            </a:r>
            <a:r>
              <a:rPr lang="en-GB" dirty="0" smtClean="0"/>
              <a:t>searchg2.crownpeak.net/</a:t>
            </a:r>
            <a:r>
              <a:rPr lang="en-GB" dirty="0" err="1" smtClean="0"/>
              <a:t>rltest</a:t>
            </a:r>
            <a:r>
              <a:rPr lang="en-GB" dirty="0" smtClean="0"/>
              <a:t>/select</a:t>
            </a:r>
            <a:r>
              <a:rPr lang="en-GB" dirty="0"/>
              <a:t>/?q=*:*&amp;</a:t>
            </a:r>
            <a:r>
              <a:rPr lang="en-GB" dirty="0" smtClean="0"/>
              <a:t>wt=json&amp;indent=true</a:t>
            </a:r>
          </a:p>
          <a:p>
            <a:r>
              <a:rPr lang="en-GB" dirty="0" smtClean="0"/>
              <a:t>There is one collection for each workflow state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1964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Hands-On: Building RTI templates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Update our Simple Page template to send data to Search </a:t>
            </a:r>
            <a:r>
              <a:rPr lang="en-GB" dirty="0" smtClean="0"/>
              <a:t>G2</a:t>
            </a:r>
          </a:p>
          <a:p>
            <a:r>
              <a:rPr lang="en-GB" dirty="0" smtClean="0"/>
              <a:t>Review the data in Search G2 to ensure that it is correct</a:t>
            </a:r>
            <a:endParaRPr lang="en-GB" dirty="0"/>
          </a:p>
          <a:p>
            <a:r>
              <a:rPr lang="en-GB" dirty="0" smtClean="0"/>
              <a:t>Build CMS templates to represent the company’s offices</a:t>
            </a:r>
          </a:p>
          <a:p>
            <a:r>
              <a:rPr lang="en-GB" dirty="0" smtClean="0"/>
              <a:t>Build CMS models to ensure that users can easily create new offices</a:t>
            </a:r>
          </a:p>
          <a:p>
            <a:r>
              <a:rPr lang="en-GB" dirty="0" smtClean="0"/>
              <a:t>Build CMS templates to publish office information to Search G2</a:t>
            </a:r>
          </a:p>
          <a:p>
            <a:r>
              <a:rPr lang="en-GB" dirty="0" smtClean="0"/>
              <a:t>Review the data in Search G2 to ensure that it is correct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836" y="1336561"/>
            <a:ext cx="347314" cy="397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499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Hands-On: Building RTI templates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49" y="1369219"/>
            <a:ext cx="4430367" cy="3263504"/>
          </a:xfrm>
        </p:spPr>
        <p:txBody>
          <a:bodyPr>
            <a:normAutofit fontScale="92500" lnSpcReduction="20000"/>
          </a:bodyPr>
          <a:lstStyle/>
          <a:p>
            <a:r>
              <a:rPr lang="en-GB" dirty="0" smtClean="0"/>
              <a:t>We can see the data in the collection</a:t>
            </a:r>
          </a:p>
          <a:p>
            <a:r>
              <a:rPr lang="en-GB" dirty="0"/>
              <a:t>http://</a:t>
            </a:r>
            <a:r>
              <a:rPr lang="en-GB" dirty="0" smtClean="0"/>
              <a:t>searchg2.crownpeak.net/</a:t>
            </a:r>
            <a:r>
              <a:rPr lang="en-GB" dirty="0" err="1" smtClean="0"/>
              <a:t>rltest</a:t>
            </a:r>
            <a:r>
              <a:rPr lang="en-GB" dirty="0" smtClean="0"/>
              <a:t>/select</a:t>
            </a:r>
            <a:r>
              <a:rPr lang="en-GB" dirty="0"/>
              <a:t>/?q=*:*&amp;</a:t>
            </a:r>
            <a:r>
              <a:rPr lang="en-GB" dirty="0" err="1" smtClean="0"/>
              <a:t>wt</a:t>
            </a:r>
            <a:r>
              <a:rPr lang="en-GB" dirty="0" smtClean="0"/>
              <a:t>=</a:t>
            </a:r>
            <a:r>
              <a:rPr lang="en-GB" dirty="0" err="1" smtClean="0"/>
              <a:t>json&amp;indent</a:t>
            </a:r>
            <a:r>
              <a:rPr lang="en-GB" dirty="0" smtClean="0"/>
              <a:t>=true</a:t>
            </a:r>
          </a:p>
          <a:p>
            <a:r>
              <a:rPr lang="en-GB" dirty="0" smtClean="0"/>
              <a:t>If you can’t find yours</a:t>
            </a:r>
          </a:p>
          <a:p>
            <a:pPr lvl="1"/>
            <a:r>
              <a:rPr lang="en-GB" dirty="0" smtClean="0"/>
              <a:t>Add &amp;</a:t>
            </a:r>
            <a:r>
              <a:rPr lang="en-GB" dirty="0" err="1" smtClean="0"/>
              <a:t>fq</a:t>
            </a:r>
            <a:r>
              <a:rPr lang="en-GB" dirty="0" smtClean="0"/>
              <a:t>=</a:t>
            </a:r>
            <a:r>
              <a:rPr lang="en-GB" dirty="0" err="1" smtClean="0"/>
              <a:t>custom_s_developer:"your</a:t>
            </a:r>
            <a:r>
              <a:rPr lang="en-GB" dirty="0" smtClean="0"/>
              <a:t> name"</a:t>
            </a:r>
          </a:p>
          <a:p>
            <a:r>
              <a:rPr lang="en-GB" dirty="0" smtClean="0"/>
              <a:t>Not a bad first try</a:t>
            </a:r>
          </a:p>
          <a:p>
            <a:r>
              <a:rPr lang="en-GB" dirty="0" smtClean="0"/>
              <a:t>But we don’t want </a:t>
            </a:r>
            <a:r>
              <a:rPr lang="en-GB" dirty="0" err="1" smtClean="0"/>
              <a:t>markup</a:t>
            </a:r>
            <a:r>
              <a:rPr lang="en-GB" dirty="0" smtClean="0"/>
              <a:t> in the content field</a:t>
            </a:r>
          </a:p>
          <a:p>
            <a:pPr lvl="1"/>
            <a:r>
              <a:rPr lang="en-GB" dirty="0" smtClean="0"/>
              <a:t>Searching for “div” shouldn’t work!</a:t>
            </a:r>
            <a:endParaRPr lang="en-GB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1548606"/>
            <a:ext cx="3238500" cy="2905125"/>
          </a:xfrm>
        </p:spPr>
      </p:pic>
    </p:spTree>
    <p:extLst>
      <p:ext uri="{BB962C8B-B14F-4D97-AF65-F5344CB8AC3E}">
        <p14:creationId xmlns:p14="http://schemas.microsoft.com/office/powerpoint/2010/main" val="4277783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Hands-On: Building RTI templates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GB" dirty="0" err="1" smtClean="0"/>
              <a:t>Util.StripHtml</a:t>
            </a:r>
            <a:endParaRPr lang="en-GB" dirty="0" smtClean="0"/>
          </a:p>
          <a:p>
            <a:pPr lvl="1"/>
            <a:r>
              <a:rPr lang="en-GB" dirty="0" smtClean="0"/>
              <a:t>Don’t forget to use .</a:t>
            </a:r>
            <a:r>
              <a:rPr lang="en-GB" dirty="0" err="1" smtClean="0"/>
              <a:t>AddFixed</a:t>
            </a:r>
            <a:endParaRPr lang="en-GB" dirty="0" smtClean="0"/>
          </a:p>
          <a:p>
            <a:r>
              <a:rPr lang="en-GB" dirty="0" smtClean="0"/>
              <a:t>Better – but we want it clean</a:t>
            </a:r>
          </a:p>
          <a:p>
            <a:pPr lvl="1"/>
            <a:r>
              <a:rPr lang="en-GB" dirty="0" smtClean="0"/>
              <a:t>Lots of ways to do this!</a:t>
            </a:r>
          </a:p>
          <a:p>
            <a:r>
              <a:rPr lang="en-GB" sz="1500" dirty="0">
                <a:latin typeface="Consolas" panose="020B0609020204030204" pitchFamily="49" charset="0"/>
              </a:rPr>
              <a:t>new Regex("\\s</a:t>
            </a:r>
            <a:r>
              <a:rPr lang="en-GB" sz="1500" dirty="0" smtClean="0">
                <a:latin typeface="Consolas" panose="020B0609020204030204" pitchFamily="49" charset="0"/>
              </a:rPr>
              <a:t>+").</a:t>
            </a:r>
            <a:br>
              <a:rPr lang="en-GB" sz="1500" dirty="0" smtClean="0">
                <a:latin typeface="Consolas" panose="020B0609020204030204" pitchFamily="49" charset="0"/>
              </a:rPr>
            </a:br>
            <a:r>
              <a:rPr lang="en-GB" sz="1500" dirty="0" smtClean="0">
                <a:latin typeface="Consolas" panose="020B0609020204030204" pitchFamily="49" charset="0"/>
              </a:rPr>
              <a:t>    Replace(</a:t>
            </a:r>
            <a:br>
              <a:rPr lang="en-GB" sz="1500" dirty="0" smtClean="0">
                <a:latin typeface="Consolas" panose="020B0609020204030204" pitchFamily="49" charset="0"/>
              </a:rPr>
            </a:br>
            <a:r>
              <a:rPr lang="en-GB" sz="1500" dirty="0" smtClean="0">
                <a:latin typeface="Consolas" panose="020B0609020204030204" pitchFamily="49" charset="0"/>
              </a:rPr>
              <a:t>    </a:t>
            </a:r>
            <a:r>
              <a:rPr lang="en-GB" sz="1500" dirty="0" err="1" smtClean="0">
                <a:latin typeface="Consolas" panose="020B0609020204030204" pitchFamily="49" charset="0"/>
              </a:rPr>
              <a:t>Util.StripHtml</a:t>
            </a:r>
            <a:r>
              <a:rPr lang="en-GB" sz="1500" dirty="0" smtClean="0">
                <a:latin typeface="Consolas" panose="020B0609020204030204" pitchFamily="49" charset="0"/>
              </a:rPr>
              <a:t>(</a:t>
            </a:r>
            <a:br>
              <a:rPr lang="en-GB" sz="1500" dirty="0" smtClean="0">
                <a:latin typeface="Consolas" panose="020B0609020204030204" pitchFamily="49" charset="0"/>
              </a:rPr>
            </a:br>
            <a:r>
              <a:rPr lang="en-GB" sz="1500" dirty="0" smtClean="0">
                <a:latin typeface="Consolas" panose="020B0609020204030204" pitchFamily="49" charset="0"/>
              </a:rPr>
              <a:t>    asset</a:t>
            </a:r>
            <a:r>
              <a:rPr lang="en-GB" sz="1500" dirty="0">
                <a:latin typeface="Consolas" panose="020B0609020204030204" pitchFamily="49" charset="0"/>
              </a:rPr>
              <a:t>["body"]), " ").Trim()</a:t>
            </a:r>
            <a:endParaRPr lang="en-GB" sz="1500" dirty="0" smtClean="0">
              <a:latin typeface="Consolas" panose="020B0609020204030204" pitchFamily="49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GB" sz="1400" dirty="0">
                <a:latin typeface="Consolas" panose="020B0609020204030204" pitchFamily="49" charset="0"/>
              </a:rPr>
              <a:t>"</a:t>
            </a:r>
            <a:r>
              <a:rPr lang="en-GB" sz="1400" dirty="0" smtClean="0">
                <a:latin typeface="Consolas" panose="020B0609020204030204" pitchFamily="49" charset="0"/>
              </a:rPr>
              <a:t>content":"\</a:t>
            </a:r>
            <a:r>
              <a:rPr lang="en-GB" sz="1400" dirty="0" err="1" smtClean="0">
                <a:latin typeface="Consolas" panose="020B0609020204030204" pitchFamily="49" charset="0"/>
              </a:rPr>
              <a:t>nMy</a:t>
            </a:r>
            <a:r>
              <a:rPr lang="en-GB" sz="1400" dirty="0" smtClean="0">
                <a:latin typeface="Consolas" panose="020B0609020204030204" pitchFamily="49" charset="0"/>
              </a:rPr>
              <a:t> </a:t>
            </a:r>
            <a:r>
              <a:rPr lang="en-GB" sz="1400" dirty="0">
                <a:latin typeface="Consolas" panose="020B0609020204030204" pitchFamily="49" charset="0"/>
              </a:rPr>
              <a:t>page content. </a:t>
            </a:r>
            <a:r>
              <a:rPr lang="en-GB" sz="1400" dirty="0" smtClean="0">
                <a:latin typeface="Consolas" panose="020B0609020204030204" pitchFamily="49" charset="0"/>
              </a:rPr>
              <a:t>",</a:t>
            </a:r>
          </a:p>
          <a:p>
            <a:endParaRPr lang="en-GB" sz="1400" dirty="0">
              <a:latin typeface="Consolas" panose="020B0609020204030204" pitchFamily="49" charset="0"/>
            </a:endParaRPr>
          </a:p>
          <a:p>
            <a:endParaRPr lang="en-GB" sz="1400" dirty="0" smtClean="0">
              <a:latin typeface="Consolas" panose="020B0609020204030204" pitchFamily="49" charset="0"/>
            </a:endParaRPr>
          </a:p>
          <a:p>
            <a:endParaRPr lang="en-GB" sz="1400" dirty="0">
              <a:latin typeface="Consolas" panose="020B0609020204030204" pitchFamily="49" charset="0"/>
            </a:endParaRPr>
          </a:p>
          <a:p>
            <a:r>
              <a:rPr lang="en-GB" sz="1400" dirty="0">
                <a:latin typeface="Consolas" panose="020B0609020204030204" pitchFamily="49" charset="0"/>
              </a:rPr>
              <a:t>"</a:t>
            </a:r>
            <a:r>
              <a:rPr lang="en-GB" sz="1400" dirty="0" err="1">
                <a:latin typeface="Consolas" panose="020B0609020204030204" pitchFamily="49" charset="0"/>
              </a:rPr>
              <a:t>content":"My</a:t>
            </a:r>
            <a:r>
              <a:rPr lang="en-GB" sz="1400" dirty="0">
                <a:latin typeface="Consolas" panose="020B0609020204030204" pitchFamily="49" charset="0"/>
              </a:rPr>
              <a:t> page content.",</a:t>
            </a:r>
          </a:p>
        </p:txBody>
      </p:sp>
    </p:spTree>
    <p:extLst>
      <p:ext uri="{BB962C8B-B14F-4D97-AF65-F5344CB8AC3E}">
        <p14:creationId xmlns:p14="http://schemas.microsoft.com/office/powerpoint/2010/main" val="2553162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AGENDA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What is Search G2? How do we use it?</a:t>
            </a:r>
          </a:p>
          <a:p>
            <a:r>
              <a:rPr lang="en-GB" dirty="0" smtClean="0"/>
              <a:t>HANDS-ON: Building </a:t>
            </a:r>
            <a:r>
              <a:rPr lang="en-GB" dirty="0" err="1" smtClean="0"/>
              <a:t>Realtime</a:t>
            </a:r>
            <a:r>
              <a:rPr lang="en-GB" dirty="0" smtClean="0"/>
              <a:t> Indexing templates</a:t>
            </a:r>
          </a:p>
          <a:p>
            <a:pPr lvl="1"/>
            <a:r>
              <a:rPr lang="en-GB" dirty="0" smtClean="0"/>
              <a:t>Enhance our Simple Page template with Search G2 features</a:t>
            </a:r>
          </a:p>
          <a:p>
            <a:pPr lvl="1"/>
            <a:r>
              <a:rPr lang="en-GB" dirty="0" smtClean="0"/>
              <a:t>Build an Office template</a:t>
            </a:r>
          </a:p>
          <a:p>
            <a:r>
              <a:rPr lang="en-GB" dirty="0" smtClean="0"/>
              <a:t>HANDS-ON: Building output templates</a:t>
            </a:r>
          </a:p>
          <a:p>
            <a:pPr lvl="1"/>
            <a:r>
              <a:rPr lang="en-GB" dirty="0" smtClean="0"/>
              <a:t>Build a Site Search template to search our content</a:t>
            </a:r>
          </a:p>
          <a:p>
            <a:pPr lvl="1"/>
            <a:r>
              <a:rPr lang="en-GB" dirty="0" smtClean="0"/>
              <a:t>Build an Office Finder template to search for offices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97801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Hands-On: Building RTI templates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Update our Simple Page template to send data to Search </a:t>
            </a:r>
            <a:r>
              <a:rPr lang="en-GB" dirty="0" smtClean="0"/>
              <a:t>G2</a:t>
            </a:r>
          </a:p>
          <a:p>
            <a:r>
              <a:rPr lang="en-GB" dirty="0" smtClean="0"/>
              <a:t>Review the data in Search G2 to ensure that it is correct</a:t>
            </a:r>
            <a:endParaRPr lang="en-GB" dirty="0"/>
          </a:p>
          <a:p>
            <a:r>
              <a:rPr lang="en-GB" dirty="0" smtClean="0"/>
              <a:t>Build CMS templates to represent the company’s offices</a:t>
            </a:r>
          </a:p>
          <a:p>
            <a:r>
              <a:rPr lang="en-GB" dirty="0" smtClean="0"/>
              <a:t>Build CMS models to ensure that users can easily create new offices</a:t>
            </a:r>
          </a:p>
          <a:p>
            <a:r>
              <a:rPr lang="en-GB" dirty="0" smtClean="0"/>
              <a:t>Build CMS templates to publish office information to Search G2</a:t>
            </a:r>
          </a:p>
          <a:p>
            <a:r>
              <a:rPr lang="en-GB" dirty="0" smtClean="0"/>
              <a:t>Review the data in Search G2 to ensure that it is correct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836" y="1336561"/>
            <a:ext cx="347314" cy="39749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836" y="1849377"/>
            <a:ext cx="347314" cy="397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209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Hands-On: Building RTI templates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660321" cy="3263504"/>
          </a:xfrm>
        </p:spPr>
        <p:txBody>
          <a:bodyPr>
            <a:normAutofit/>
          </a:bodyPr>
          <a:lstStyle/>
          <a:p>
            <a:r>
              <a:rPr lang="en-GB" dirty="0" smtClean="0"/>
              <a:t>Create a new template in your folder</a:t>
            </a:r>
          </a:p>
          <a:p>
            <a:r>
              <a:rPr lang="en-GB" dirty="0" smtClean="0"/>
              <a:t>Call it “Office”</a:t>
            </a:r>
            <a:endParaRPr lang="en-GB" dirty="0"/>
          </a:p>
          <a:p>
            <a:r>
              <a:rPr lang="en-GB" dirty="0" smtClean="0"/>
              <a:t>Write an input template to capture:</a:t>
            </a:r>
          </a:p>
          <a:p>
            <a:r>
              <a:rPr lang="en-GB" dirty="0" smtClean="0"/>
              <a:t>Then write an output template to display the core fields</a:t>
            </a: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6" name="Content Placeholder 2"/>
          <p:cNvSpPr>
            <a:spLocks noGrp="1"/>
          </p:cNvSpPr>
          <p:nvPr>
            <p:ph sz="half" idx="1"/>
          </p:nvPr>
        </p:nvSpPr>
        <p:spPr>
          <a:xfrm>
            <a:off x="4855029" y="1369219"/>
            <a:ext cx="3660321" cy="3774281"/>
          </a:xfrm>
        </p:spPr>
        <p:txBody>
          <a:bodyPr>
            <a:normAutofit fontScale="85000" lnSpcReduction="20000"/>
          </a:bodyPr>
          <a:lstStyle/>
          <a:p>
            <a:r>
              <a:rPr lang="en-GB" dirty="0"/>
              <a:t>Name</a:t>
            </a:r>
          </a:p>
          <a:p>
            <a:r>
              <a:rPr lang="en-GB" dirty="0"/>
              <a:t>Address</a:t>
            </a:r>
          </a:p>
          <a:p>
            <a:r>
              <a:rPr lang="en-GB" dirty="0"/>
              <a:t>Telephone</a:t>
            </a:r>
          </a:p>
          <a:p>
            <a:r>
              <a:rPr lang="en-GB" dirty="0"/>
              <a:t>Fax</a:t>
            </a:r>
          </a:p>
          <a:p>
            <a:r>
              <a:rPr lang="en-GB" dirty="0"/>
              <a:t>Email</a:t>
            </a:r>
          </a:p>
          <a:p>
            <a:r>
              <a:rPr lang="en-GB" dirty="0"/>
              <a:t>Products</a:t>
            </a:r>
          </a:p>
          <a:p>
            <a:r>
              <a:rPr lang="en-GB" dirty="0"/>
              <a:t>Latitude</a:t>
            </a:r>
          </a:p>
          <a:p>
            <a:r>
              <a:rPr lang="en-GB" dirty="0"/>
              <a:t>Longitude</a:t>
            </a:r>
          </a:p>
          <a:p>
            <a:r>
              <a:rPr lang="en-GB" dirty="0"/>
              <a:t>Initial Zoom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6811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Hands-On: Building RTI </a:t>
            </a:r>
            <a:r>
              <a:rPr lang="en-GB" dirty="0" smtClean="0"/>
              <a:t>templates - Input</a:t>
            </a:r>
            <a:endParaRPr lang="en-GB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8504" y="1268016"/>
            <a:ext cx="6466990" cy="371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231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Hands-On: Building RTI </a:t>
            </a:r>
            <a:r>
              <a:rPr lang="en-GB" dirty="0" smtClean="0"/>
              <a:t>templates - Output</a:t>
            </a:r>
            <a:endParaRPr lang="en-GB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273" y="1268016"/>
            <a:ext cx="6097453" cy="3791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641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Hands-On: Building RTI templates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Update our Simple Page template to send data to Search </a:t>
            </a:r>
            <a:r>
              <a:rPr lang="en-GB" dirty="0" smtClean="0"/>
              <a:t>G2</a:t>
            </a:r>
          </a:p>
          <a:p>
            <a:r>
              <a:rPr lang="en-GB" dirty="0" smtClean="0"/>
              <a:t>Review the data in Search G2 to ensure that it is correct</a:t>
            </a:r>
            <a:endParaRPr lang="en-GB" dirty="0"/>
          </a:p>
          <a:p>
            <a:r>
              <a:rPr lang="en-GB" dirty="0" smtClean="0"/>
              <a:t>Build CMS templates to represent the company’s offices</a:t>
            </a:r>
          </a:p>
          <a:p>
            <a:r>
              <a:rPr lang="en-GB" dirty="0" smtClean="0"/>
              <a:t>Build CMS models to ensure that users can easily create new offices</a:t>
            </a:r>
          </a:p>
          <a:p>
            <a:r>
              <a:rPr lang="en-GB" dirty="0" smtClean="0"/>
              <a:t>Build CMS templates to publish office information to Search G2</a:t>
            </a:r>
          </a:p>
          <a:p>
            <a:r>
              <a:rPr lang="en-GB" dirty="0" smtClean="0"/>
              <a:t>Review the data in Search G2 to ensure that it is correct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836" y="1336561"/>
            <a:ext cx="347314" cy="39749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836" y="1849377"/>
            <a:ext cx="347314" cy="39749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836" y="2362193"/>
            <a:ext cx="347314" cy="397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717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Hands-On: Building RTI templates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4411436" cy="3263504"/>
          </a:xfrm>
        </p:spPr>
        <p:txBody>
          <a:bodyPr>
            <a:normAutofit/>
          </a:bodyPr>
          <a:lstStyle/>
          <a:p>
            <a:r>
              <a:rPr lang="en-GB" dirty="0" smtClean="0"/>
              <a:t>Switch to the CMS</a:t>
            </a:r>
          </a:p>
          <a:p>
            <a:r>
              <a:rPr lang="en-GB" dirty="0" smtClean="0"/>
              <a:t>Navigate </a:t>
            </a:r>
            <a:r>
              <a:rPr lang="en-GB" dirty="0"/>
              <a:t>to </a:t>
            </a:r>
            <a:r>
              <a:rPr lang="en-GB" dirty="0" smtClean="0"/>
              <a:t>your Models folder</a:t>
            </a:r>
            <a:endParaRPr lang="en-GB" dirty="0"/>
          </a:p>
          <a:p>
            <a:r>
              <a:rPr lang="en-GB" dirty="0"/>
              <a:t>Click the ‘New’ menu and select ‘Folder’</a:t>
            </a:r>
          </a:p>
          <a:p>
            <a:r>
              <a:rPr lang="en-GB" dirty="0" smtClean="0"/>
              <a:t>Name it “Offices”</a:t>
            </a:r>
          </a:p>
          <a:p>
            <a:endParaRPr lang="en-GB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0086" y="1867591"/>
            <a:ext cx="3717052" cy="193455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98071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Hands-On: Building RTI templates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49" y="1369219"/>
            <a:ext cx="4912733" cy="3263504"/>
          </a:xfrm>
        </p:spPr>
        <p:txBody>
          <a:bodyPr>
            <a:normAutofit lnSpcReduction="10000"/>
          </a:bodyPr>
          <a:lstStyle/>
          <a:p>
            <a:r>
              <a:rPr lang="en-GB" dirty="0"/>
              <a:t>Open the ‘</a:t>
            </a:r>
            <a:r>
              <a:rPr lang="en-GB" dirty="0" smtClean="0"/>
              <a:t>Offices’ </a:t>
            </a:r>
            <a:r>
              <a:rPr lang="en-GB" dirty="0"/>
              <a:t>folder you just created</a:t>
            </a:r>
          </a:p>
          <a:p>
            <a:r>
              <a:rPr lang="en-GB" dirty="0"/>
              <a:t>Click the </a:t>
            </a:r>
            <a:r>
              <a:rPr lang="en-GB" dirty="0" smtClean="0"/>
              <a:t>‘File’ </a:t>
            </a:r>
            <a:r>
              <a:rPr lang="en-GB" dirty="0"/>
              <a:t>menu and select </a:t>
            </a:r>
            <a:r>
              <a:rPr lang="en-GB" dirty="0" smtClean="0"/>
              <a:t>New &gt; File</a:t>
            </a:r>
            <a:endParaRPr lang="en-GB" dirty="0"/>
          </a:p>
          <a:p>
            <a:r>
              <a:rPr lang="en-GB" dirty="0"/>
              <a:t>Name the new file as ‘Office’</a:t>
            </a:r>
          </a:p>
          <a:p>
            <a:r>
              <a:rPr lang="en-GB" dirty="0"/>
              <a:t>Select </a:t>
            </a:r>
            <a:r>
              <a:rPr lang="en-GB" dirty="0" smtClean="0"/>
              <a:t>your </a:t>
            </a:r>
            <a:r>
              <a:rPr lang="en-GB" dirty="0"/>
              <a:t>‘Office’ </a:t>
            </a:r>
            <a:r>
              <a:rPr lang="en-GB" dirty="0" smtClean="0"/>
              <a:t>Template</a:t>
            </a:r>
          </a:p>
          <a:p>
            <a:pPr lvl="1"/>
            <a:r>
              <a:rPr lang="en-GB" dirty="0" smtClean="0"/>
              <a:t>Click the radio button to do this</a:t>
            </a:r>
            <a:endParaRPr lang="en-GB" dirty="0"/>
          </a:p>
          <a:p>
            <a:r>
              <a:rPr lang="en-GB" dirty="0" smtClean="0"/>
              <a:t>Select ‘Basic </a:t>
            </a:r>
            <a:r>
              <a:rPr lang="en-GB" dirty="0"/>
              <a:t>Workflow’</a:t>
            </a:r>
          </a:p>
          <a:p>
            <a:r>
              <a:rPr lang="en-GB" dirty="0"/>
              <a:t>Click </a:t>
            </a:r>
            <a:r>
              <a:rPr lang="en-GB" dirty="0" smtClean="0"/>
              <a:t>‘Create’ </a:t>
            </a:r>
            <a:r>
              <a:rPr lang="en-GB" dirty="0"/>
              <a:t>to finish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2351" y="1369219"/>
            <a:ext cx="4085608" cy="326350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01279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Hands-On: Building RTI templates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4316574" cy="3263504"/>
          </a:xfrm>
        </p:spPr>
        <p:txBody>
          <a:bodyPr>
            <a:normAutofit fontScale="85000" lnSpcReduction="10000"/>
          </a:bodyPr>
          <a:lstStyle/>
          <a:p>
            <a:r>
              <a:rPr lang="en-GB" dirty="0" smtClean="0"/>
              <a:t>Navigate to your folder</a:t>
            </a:r>
            <a:endParaRPr lang="en-GB" dirty="0"/>
          </a:p>
          <a:p>
            <a:r>
              <a:rPr lang="en-GB" dirty="0" smtClean="0"/>
              <a:t>Choose File &gt; New &gt; Folder from the menu</a:t>
            </a:r>
            <a:endParaRPr lang="en-GB" dirty="0"/>
          </a:p>
          <a:p>
            <a:r>
              <a:rPr lang="en-GB" dirty="0" smtClean="0"/>
              <a:t>Enter the name </a:t>
            </a:r>
            <a:r>
              <a:rPr lang="en-GB" dirty="0"/>
              <a:t>‘</a:t>
            </a:r>
            <a:r>
              <a:rPr lang="en-GB" dirty="0" smtClean="0"/>
              <a:t>Offices’ and click Create</a:t>
            </a:r>
          </a:p>
          <a:p>
            <a:r>
              <a:rPr lang="en-US" dirty="0" smtClean="0"/>
              <a:t>In the Properties panel, click on Model and then on the Browse button</a:t>
            </a:r>
            <a:endParaRPr lang="en-GB" dirty="0"/>
          </a:p>
          <a:p>
            <a:r>
              <a:rPr lang="en-GB" dirty="0"/>
              <a:t>Select the ‘</a:t>
            </a:r>
            <a:r>
              <a:rPr lang="en-GB" dirty="0" smtClean="0"/>
              <a:t>Offices’ </a:t>
            </a:r>
            <a:r>
              <a:rPr lang="en-GB" dirty="0"/>
              <a:t>Model folder that </a:t>
            </a:r>
            <a:r>
              <a:rPr lang="en-GB" dirty="0" smtClean="0"/>
              <a:t>you </a:t>
            </a:r>
            <a:r>
              <a:rPr lang="en-GB" dirty="0"/>
              <a:t>just created</a:t>
            </a:r>
          </a:p>
          <a:p>
            <a:r>
              <a:rPr lang="en-GB" dirty="0" smtClean="0"/>
              <a:t>Click ‘OK’ </a:t>
            </a:r>
            <a:r>
              <a:rPr lang="en-GB" dirty="0"/>
              <a:t>to finish</a:t>
            </a:r>
          </a:p>
          <a:p>
            <a:endParaRPr lang="en-GB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9857" y="1369219"/>
            <a:ext cx="2018227" cy="1683626"/>
          </a:xfr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5224" y="3121616"/>
            <a:ext cx="3187784" cy="1884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331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Hands-On: Building RTI templates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583780"/>
          </a:xfrm>
        </p:spPr>
        <p:txBody>
          <a:bodyPr>
            <a:normAutofit fontScale="70000" lnSpcReduction="20000"/>
          </a:bodyPr>
          <a:lstStyle/>
          <a:p>
            <a:r>
              <a:rPr lang="en-GB" dirty="0"/>
              <a:t>Open the ‘</a:t>
            </a:r>
            <a:r>
              <a:rPr lang="en-GB" dirty="0" smtClean="0"/>
              <a:t>Offices’ </a:t>
            </a:r>
            <a:r>
              <a:rPr lang="en-GB" dirty="0"/>
              <a:t>folder you just created</a:t>
            </a:r>
          </a:p>
          <a:p>
            <a:r>
              <a:rPr lang="en-GB" dirty="0"/>
              <a:t>Click the </a:t>
            </a:r>
            <a:r>
              <a:rPr lang="en-GB" dirty="0" smtClean="0"/>
              <a:t>‘File’ </a:t>
            </a:r>
            <a:r>
              <a:rPr lang="en-GB" dirty="0"/>
              <a:t>menu and select </a:t>
            </a:r>
            <a:r>
              <a:rPr lang="en-GB" dirty="0" smtClean="0"/>
              <a:t>New &gt; Office</a:t>
            </a:r>
            <a:endParaRPr lang="en-GB" dirty="0"/>
          </a:p>
          <a:p>
            <a:pPr lvl="1"/>
            <a:r>
              <a:rPr lang="en-GB" dirty="0"/>
              <a:t>NOTE: We configured the folder to contain ‘Offices’ through the model</a:t>
            </a:r>
          </a:p>
          <a:p>
            <a:r>
              <a:rPr lang="en-GB" dirty="0"/>
              <a:t>Create </a:t>
            </a:r>
            <a:r>
              <a:rPr lang="en-GB" dirty="0" smtClean="0"/>
              <a:t>New York Office</a:t>
            </a:r>
          </a:p>
          <a:p>
            <a:r>
              <a:rPr lang="en-GB" dirty="0" smtClean="0"/>
              <a:t>Create London Office</a:t>
            </a:r>
            <a:endParaRPr lang="en-GB" dirty="0"/>
          </a:p>
          <a:p>
            <a:r>
              <a:rPr lang="en-GB" dirty="0" smtClean="0"/>
              <a:t>Preview each office after you create it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8"/>
            <a:ext cx="3886200" cy="3583781"/>
          </a:xfrm>
        </p:spPr>
        <p:txBody>
          <a:bodyPr>
            <a:normAutofit fontScale="70000" lnSpcReduction="20000"/>
          </a:bodyPr>
          <a:lstStyle/>
          <a:p>
            <a:pPr marL="0" indent="0" fontAlgn="t">
              <a:lnSpc>
                <a:spcPct val="120000"/>
              </a:lnSpc>
              <a:spcBef>
                <a:spcPts val="0"/>
              </a:spcBef>
              <a:buNone/>
            </a:pPr>
            <a:r>
              <a:rPr lang="en-US" b="1" dirty="0" smtClean="0"/>
              <a:t>New </a:t>
            </a:r>
            <a:r>
              <a:rPr lang="en-US" b="1" dirty="0"/>
              <a:t>York</a:t>
            </a:r>
            <a:endParaRPr lang="en-GB" dirty="0"/>
          </a:p>
          <a:p>
            <a:pPr marL="0" indent="0" fontAlgn="t">
              <a:lnSpc>
                <a:spcPct val="120000"/>
              </a:lnSpc>
              <a:spcBef>
                <a:spcPts val="0"/>
              </a:spcBef>
              <a:buNone/>
            </a:pPr>
            <a:r>
              <a:rPr lang="en-GB" dirty="0" smtClean="0"/>
              <a:t>55 Water Street, New </a:t>
            </a:r>
            <a:r>
              <a:rPr lang="en-GB" dirty="0"/>
              <a:t>York, NY </a:t>
            </a:r>
            <a:r>
              <a:rPr lang="en-GB" dirty="0" smtClean="0"/>
              <a:t>10041</a:t>
            </a:r>
          </a:p>
          <a:p>
            <a:pPr marL="0" indent="0" fontAlgn="t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 smtClean="0"/>
              <a:t>Tel</a:t>
            </a:r>
            <a:r>
              <a:rPr lang="en-US" dirty="0"/>
              <a:t>: 1234567890</a:t>
            </a:r>
            <a:endParaRPr lang="en-GB" dirty="0"/>
          </a:p>
          <a:p>
            <a:pPr marL="0" indent="0" fontAlgn="t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/>
              <a:t>Fax: 1234567890</a:t>
            </a:r>
            <a:endParaRPr lang="en-GB" dirty="0"/>
          </a:p>
          <a:p>
            <a:pPr marL="0" indent="0" fontAlgn="t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/>
              <a:t>Email: test@test.com</a:t>
            </a:r>
            <a:endParaRPr lang="en-GB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 err="1"/>
              <a:t>Lat</a:t>
            </a:r>
            <a:r>
              <a:rPr lang="en-US" dirty="0"/>
              <a:t>: 40.7031921</a:t>
            </a:r>
            <a:endParaRPr lang="en-GB" dirty="0"/>
          </a:p>
          <a:p>
            <a:pPr marL="0" indent="0" fontAlgn="t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/>
              <a:t>Lon: -74.0115567</a:t>
            </a:r>
            <a:endParaRPr lang="en-GB" dirty="0" smtClean="0"/>
          </a:p>
          <a:p>
            <a:pPr marL="0" indent="0" fontAlgn="t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 smtClean="0"/>
              <a:t>Products: </a:t>
            </a:r>
            <a:r>
              <a:rPr lang="en-US" dirty="0" err="1" smtClean="0"/>
              <a:t>Platts</a:t>
            </a:r>
            <a:r>
              <a:rPr lang="en-US" dirty="0" smtClean="0"/>
              <a:t/>
            </a:r>
            <a:br>
              <a:rPr lang="en-US" dirty="0" smtClean="0"/>
            </a:br>
            <a:endParaRPr lang="en-GB" dirty="0" smtClean="0"/>
          </a:p>
          <a:p>
            <a:pPr marL="0" indent="0" fontAlgn="t">
              <a:lnSpc>
                <a:spcPct val="120000"/>
              </a:lnSpc>
              <a:spcBef>
                <a:spcPts val="0"/>
              </a:spcBef>
              <a:buNone/>
            </a:pPr>
            <a:r>
              <a:rPr lang="en-US" b="1" dirty="0" smtClean="0"/>
              <a:t>London</a:t>
            </a:r>
            <a:endParaRPr lang="en-GB" b="1" dirty="0"/>
          </a:p>
          <a:p>
            <a:pPr marL="0" indent="0" fontAlgn="t">
              <a:lnSpc>
                <a:spcPct val="120000"/>
              </a:lnSpc>
              <a:spcBef>
                <a:spcPts val="0"/>
              </a:spcBef>
              <a:buNone/>
            </a:pPr>
            <a:r>
              <a:rPr lang="it-IT" dirty="0" smtClean="0"/>
              <a:t>20 Canada Square, Canary Wharf, London</a:t>
            </a:r>
            <a:r>
              <a:rPr lang="it-IT" dirty="0"/>
              <a:t>, </a:t>
            </a:r>
            <a:r>
              <a:rPr lang="it-IT" dirty="0" smtClean="0"/>
              <a:t>E14 5LH</a:t>
            </a:r>
          </a:p>
          <a:p>
            <a:pPr marL="0" indent="0" fontAlgn="t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 smtClean="0"/>
              <a:t>Tel</a:t>
            </a:r>
            <a:r>
              <a:rPr lang="en-US" dirty="0"/>
              <a:t>: 1234567890</a:t>
            </a:r>
            <a:endParaRPr lang="en-GB" dirty="0"/>
          </a:p>
          <a:p>
            <a:pPr marL="0" indent="0" fontAlgn="t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/>
              <a:t>Fax: 1234567890</a:t>
            </a:r>
            <a:endParaRPr lang="en-GB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/>
              <a:t>Email: test@test.com</a:t>
            </a:r>
            <a:endParaRPr lang="en-GB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 err="1"/>
              <a:t>Lat</a:t>
            </a:r>
            <a:r>
              <a:rPr lang="en-US" dirty="0"/>
              <a:t>: 51.5039084 	</a:t>
            </a:r>
            <a:endParaRPr lang="en-GB" dirty="0"/>
          </a:p>
          <a:p>
            <a:pPr marL="0" indent="0" fontAlgn="t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/>
              <a:t>Lon:  </a:t>
            </a:r>
            <a:r>
              <a:rPr lang="en-US" dirty="0" smtClean="0"/>
              <a:t>-0.0187101</a:t>
            </a:r>
            <a:endParaRPr lang="en-GB" dirty="0"/>
          </a:p>
          <a:p>
            <a:pPr marL="0" indent="0" fontAlgn="t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/>
              <a:t>Products: </a:t>
            </a:r>
            <a:r>
              <a:rPr lang="en-US" dirty="0" err="1" smtClean="0"/>
              <a:t>Platts</a:t>
            </a:r>
            <a:r>
              <a:rPr lang="en-US" dirty="0" smtClean="0"/>
              <a:t>, Ratings</a:t>
            </a:r>
            <a:endParaRPr lang="en-GB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62542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Hands-On: Building RTI templates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Update our Simple Page template to send data to Search </a:t>
            </a:r>
            <a:r>
              <a:rPr lang="en-GB" dirty="0" smtClean="0"/>
              <a:t>G2</a:t>
            </a:r>
          </a:p>
          <a:p>
            <a:r>
              <a:rPr lang="en-GB" dirty="0" smtClean="0"/>
              <a:t>Review the data in Search G2 to ensure that it is correct</a:t>
            </a:r>
            <a:endParaRPr lang="en-GB" dirty="0"/>
          </a:p>
          <a:p>
            <a:r>
              <a:rPr lang="en-GB" dirty="0" smtClean="0"/>
              <a:t>Build CMS templates to represent the company’s offices</a:t>
            </a:r>
          </a:p>
          <a:p>
            <a:r>
              <a:rPr lang="en-GB" dirty="0" smtClean="0"/>
              <a:t>Build CMS models to ensure that users can easily create new offices</a:t>
            </a:r>
          </a:p>
          <a:p>
            <a:r>
              <a:rPr lang="en-GB" dirty="0" smtClean="0"/>
              <a:t>Build CMS templates to publish office information to Search G2</a:t>
            </a:r>
          </a:p>
          <a:p>
            <a:r>
              <a:rPr lang="en-GB" dirty="0" smtClean="0"/>
              <a:t>Review the data in Search G2 to ensure that it is correct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836" y="1336561"/>
            <a:ext cx="347314" cy="39749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836" y="1849377"/>
            <a:ext cx="347314" cy="39749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836" y="2860894"/>
            <a:ext cx="347314" cy="39749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836" y="2362193"/>
            <a:ext cx="347314" cy="397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72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What is Search G2?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smtClean="0"/>
              <a:t>How do we use it?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09597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Hands-On: Building RTI templates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474924"/>
          </a:xfrm>
        </p:spPr>
        <p:txBody>
          <a:bodyPr>
            <a:normAutofit/>
          </a:bodyPr>
          <a:lstStyle/>
          <a:p>
            <a:r>
              <a:rPr lang="en-GB" dirty="0" smtClean="0"/>
              <a:t>Copy the search_g2_* templates</a:t>
            </a:r>
          </a:p>
          <a:p>
            <a:pPr lvl="1"/>
            <a:r>
              <a:rPr lang="en-GB" dirty="0" smtClean="0"/>
              <a:t>From Simple Page to Office</a:t>
            </a:r>
          </a:p>
          <a:p>
            <a:r>
              <a:rPr lang="en-GB" dirty="0" smtClean="0"/>
              <a:t>Office needs different fields to Page</a:t>
            </a:r>
          </a:p>
          <a:p>
            <a:pPr lvl="1"/>
            <a:r>
              <a:rPr lang="en-GB" dirty="0" smtClean="0"/>
              <a:t>How should we handle this?</a:t>
            </a:r>
          </a:p>
          <a:p>
            <a:r>
              <a:rPr lang="en-GB" dirty="0" smtClean="0"/>
              <a:t>I use what we call a “switch board”</a:t>
            </a:r>
          </a:p>
          <a:p>
            <a:pPr lvl="1"/>
            <a:r>
              <a:rPr lang="en-GB" dirty="0" smtClean="0"/>
              <a:t>Add new functions to the Helper</a:t>
            </a:r>
          </a:p>
          <a:p>
            <a:pPr lvl="1"/>
            <a:r>
              <a:rPr lang="en-GB" dirty="0" smtClean="0"/>
              <a:t>One for each content type</a:t>
            </a:r>
          </a:p>
          <a:p>
            <a:pPr lvl="1"/>
            <a:r>
              <a:rPr lang="en-GB" dirty="0" smtClean="0"/>
              <a:t>Keep signatures the same</a:t>
            </a:r>
          </a:p>
          <a:p>
            <a:pPr lvl="1"/>
            <a:r>
              <a:rPr lang="en-GB" dirty="0" smtClean="0"/>
              <a:t>Now implement it!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250" y="1369219"/>
            <a:ext cx="3838575" cy="1295400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250" y="2765822"/>
            <a:ext cx="4857750" cy="226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682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Hands-On: Building RTI templates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498" y="1268016"/>
            <a:ext cx="8055003" cy="3053613"/>
          </a:xfrm>
        </p:spPr>
      </p:pic>
      <p:sp>
        <p:nvSpPr>
          <p:cNvPr id="5" name="Rectangle 4"/>
          <p:cNvSpPr/>
          <p:nvPr/>
        </p:nvSpPr>
        <p:spPr>
          <a:xfrm>
            <a:off x="1494971" y="3918857"/>
            <a:ext cx="7376886" cy="1858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1494971" y="3701965"/>
            <a:ext cx="7376886" cy="3818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/>
        </p:nvSpPr>
        <p:spPr>
          <a:xfrm>
            <a:off x="1494971" y="3526972"/>
            <a:ext cx="7376886" cy="5777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1494971" y="3352800"/>
            <a:ext cx="7376886" cy="7594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1494971" y="3143409"/>
            <a:ext cx="7376886" cy="9491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1494971" y="2971801"/>
            <a:ext cx="7376886" cy="11938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/>
        </p:nvSpPr>
        <p:spPr>
          <a:xfrm>
            <a:off x="1494971" y="2804945"/>
            <a:ext cx="7376886" cy="13433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/>
        </p:nvSpPr>
        <p:spPr>
          <a:xfrm>
            <a:off x="1494971" y="2579915"/>
            <a:ext cx="7376886" cy="15691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/>
        </p:nvSpPr>
        <p:spPr>
          <a:xfrm>
            <a:off x="1494971" y="2198915"/>
            <a:ext cx="7376886" cy="1971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/>
        </p:nvSpPr>
        <p:spPr>
          <a:xfrm>
            <a:off x="1494971" y="2024743"/>
            <a:ext cx="7376886" cy="21460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/>
        </p:nvSpPr>
        <p:spPr>
          <a:xfrm>
            <a:off x="1494971" y="1843954"/>
            <a:ext cx="7376886" cy="22398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1510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Hands-On: Building RTI templates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Update our Simple Page template to send data to Search </a:t>
            </a:r>
            <a:r>
              <a:rPr lang="en-GB" dirty="0" smtClean="0"/>
              <a:t>G2</a:t>
            </a:r>
          </a:p>
          <a:p>
            <a:r>
              <a:rPr lang="en-GB" dirty="0" smtClean="0"/>
              <a:t>Review the data in Search G2 to ensure that it is correct</a:t>
            </a:r>
            <a:endParaRPr lang="en-GB" dirty="0"/>
          </a:p>
          <a:p>
            <a:r>
              <a:rPr lang="en-GB" dirty="0" smtClean="0"/>
              <a:t>Build CMS templates to represent the company’s offices</a:t>
            </a:r>
          </a:p>
          <a:p>
            <a:r>
              <a:rPr lang="en-GB" dirty="0" smtClean="0"/>
              <a:t>Build CMS models to ensure that users can easily create new offices</a:t>
            </a:r>
          </a:p>
          <a:p>
            <a:r>
              <a:rPr lang="en-GB" dirty="0" smtClean="0"/>
              <a:t>Build CMS templates to publish office information to Search G2</a:t>
            </a:r>
          </a:p>
          <a:p>
            <a:r>
              <a:rPr lang="en-GB" dirty="0" smtClean="0"/>
              <a:t>Review the data in Search G2 to ensure that it is correct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836" y="1336561"/>
            <a:ext cx="347314" cy="39749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836" y="1849377"/>
            <a:ext cx="347314" cy="39749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486" y="3374470"/>
            <a:ext cx="347314" cy="39749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836" y="2362193"/>
            <a:ext cx="347314" cy="39749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836" y="2860894"/>
            <a:ext cx="347314" cy="397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172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Hands-On: Building RTI templates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Now we can go look in the Search G2 collection for our data</a:t>
            </a:r>
          </a:p>
          <a:p>
            <a:r>
              <a:rPr lang="en-GB" dirty="0"/>
              <a:t>http://searchg2.crownpeak.net</a:t>
            </a:r>
            <a:r>
              <a:rPr lang="en-GB" dirty="0" smtClean="0"/>
              <a:t>/</a:t>
            </a:r>
            <a:br>
              <a:rPr lang="en-GB" dirty="0" smtClean="0"/>
            </a:br>
            <a:r>
              <a:rPr lang="en-GB" dirty="0" err="1" smtClean="0"/>
              <a:t>rltest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/select</a:t>
            </a:r>
            <a:r>
              <a:rPr lang="en-GB" dirty="0"/>
              <a:t>/?q=*:*&amp;</a:t>
            </a:r>
            <a:r>
              <a:rPr lang="en-GB" dirty="0" err="1" smtClean="0"/>
              <a:t>wt</a:t>
            </a:r>
            <a:r>
              <a:rPr lang="en-GB" dirty="0" smtClean="0"/>
              <a:t>=</a:t>
            </a:r>
            <a:r>
              <a:rPr lang="en-GB" dirty="0" err="1" smtClean="0"/>
              <a:t>json&amp;indent</a:t>
            </a:r>
            <a:r>
              <a:rPr lang="en-GB" dirty="0" smtClean="0"/>
              <a:t>=true</a:t>
            </a:r>
          </a:p>
          <a:p>
            <a:r>
              <a:rPr lang="en-GB" dirty="0" smtClean="0"/>
              <a:t>Append a filter query to return just the offices:</a:t>
            </a:r>
          </a:p>
          <a:p>
            <a:pPr lvl="1"/>
            <a:r>
              <a:rPr lang="en-GB" dirty="0" smtClean="0"/>
              <a:t>&amp;</a:t>
            </a:r>
            <a:r>
              <a:rPr lang="en-GB" dirty="0" err="1" smtClean="0"/>
              <a:t>fq</a:t>
            </a:r>
            <a:r>
              <a:rPr lang="en-GB" dirty="0" smtClean="0"/>
              <a:t>=</a:t>
            </a:r>
            <a:r>
              <a:rPr lang="en-GB" dirty="0" err="1" smtClean="0"/>
              <a:t>custom_s_type:Office</a:t>
            </a:r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862310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Hands-On: Building RTI templates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We can see the data in the collection</a:t>
            </a:r>
          </a:p>
          <a:p>
            <a:r>
              <a:rPr lang="en-GB" dirty="0" smtClean="0"/>
              <a:t>If you can’t find yours</a:t>
            </a:r>
          </a:p>
          <a:p>
            <a:pPr lvl="1"/>
            <a:r>
              <a:rPr lang="en-GB" dirty="0" smtClean="0"/>
              <a:t>Add &amp;</a:t>
            </a:r>
            <a:r>
              <a:rPr lang="en-GB" dirty="0" err="1" smtClean="0"/>
              <a:t>fq</a:t>
            </a:r>
            <a:r>
              <a:rPr lang="en-GB" dirty="0" smtClean="0"/>
              <a:t>=</a:t>
            </a:r>
            <a:r>
              <a:rPr lang="en-GB" dirty="0" err="1" smtClean="0"/>
              <a:t>custom_s_developer:"your</a:t>
            </a:r>
            <a:r>
              <a:rPr lang="en-GB" dirty="0" smtClean="0"/>
              <a:t> name"</a:t>
            </a:r>
          </a:p>
          <a:p>
            <a:r>
              <a:rPr lang="en-GB" dirty="0" smtClean="0"/>
              <a:t>Fix it if you need to!</a:t>
            </a:r>
            <a:endParaRPr lang="en-GB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8263" y="1459940"/>
            <a:ext cx="4042836" cy="2579051"/>
          </a:xfrm>
        </p:spPr>
      </p:pic>
    </p:spTree>
    <p:extLst>
      <p:ext uri="{BB962C8B-B14F-4D97-AF65-F5344CB8AC3E}">
        <p14:creationId xmlns:p14="http://schemas.microsoft.com/office/powerpoint/2010/main" val="576094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Hands-On: Building RTI templates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Update our Simple Page template to send data to Search </a:t>
            </a:r>
            <a:r>
              <a:rPr lang="en-GB" dirty="0" smtClean="0"/>
              <a:t>G2</a:t>
            </a:r>
          </a:p>
          <a:p>
            <a:r>
              <a:rPr lang="en-GB" dirty="0" smtClean="0"/>
              <a:t>Review the data in Search G2 to ensure that it is correct</a:t>
            </a:r>
            <a:endParaRPr lang="en-GB" dirty="0"/>
          </a:p>
          <a:p>
            <a:r>
              <a:rPr lang="en-GB" dirty="0" smtClean="0"/>
              <a:t>Build CMS templates to represent the company’s offices</a:t>
            </a:r>
          </a:p>
          <a:p>
            <a:r>
              <a:rPr lang="en-GB" dirty="0" smtClean="0"/>
              <a:t>Build CMS models to ensure that users can easily create new offices</a:t>
            </a:r>
          </a:p>
          <a:p>
            <a:r>
              <a:rPr lang="en-GB" dirty="0" smtClean="0"/>
              <a:t>Build CMS templates to publish office information to Search G2</a:t>
            </a:r>
          </a:p>
          <a:p>
            <a:r>
              <a:rPr lang="en-GB" dirty="0" smtClean="0"/>
              <a:t>Review the data in Search G2 to ensure that it is correct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836" y="1336561"/>
            <a:ext cx="347314" cy="39749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836" y="1849377"/>
            <a:ext cx="347314" cy="39749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971" y="3858296"/>
            <a:ext cx="347314" cy="39749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836" y="2362193"/>
            <a:ext cx="347314" cy="39749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836" y="2860894"/>
            <a:ext cx="347314" cy="39749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971" y="3359595"/>
            <a:ext cx="347314" cy="397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857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Hands-On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smtClean="0"/>
              <a:t>Building output templates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91343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Hands-On: Building output templates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We’ll build a template in the CMS to work as a Site Search page</a:t>
            </a:r>
          </a:p>
          <a:p>
            <a:pPr lvl="1"/>
            <a:r>
              <a:rPr lang="en-GB" dirty="0"/>
              <a:t>Create a basic site search page</a:t>
            </a:r>
          </a:p>
          <a:p>
            <a:pPr lvl="1"/>
            <a:r>
              <a:rPr lang="en-GB" dirty="0"/>
              <a:t>Use </a:t>
            </a:r>
            <a:r>
              <a:rPr lang="en-GB" dirty="0" smtClean="0"/>
              <a:t>the </a:t>
            </a:r>
            <a:r>
              <a:rPr lang="en-GB" dirty="0"/>
              <a:t>Search G2 JavaScript SDK</a:t>
            </a:r>
          </a:p>
          <a:p>
            <a:pPr lvl="1"/>
            <a:r>
              <a:rPr lang="en-GB" dirty="0"/>
              <a:t>Vanilla JavaScript with no dependencies</a:t>
            </a:r>
          </a:p>
          <a:p>
            <a:r>
              <a:rPr lang="en-GB" dirty="0"/>
              <a:t>Then we will build a template to represent a Search Page for the offices</a:t>
            </a:r>
          </a:p>
          <a:p>
            <a:pPr lvl="1"/>
            <a:r>
              <a:rPr lang="en-GB" dirty="0"/>
              <a:t>Make a basic search on the Office’s name</a:t>
            </a:r>
          </a:p>
          <a:p>
            <a:pPr lvl="1"/>
            <a:r>
              <a:rPr lang="en-GB" dirty="0"/>
              <a:t>Add basic filtering by ‘Product’ for each Office</a:t>
            </a:r>
          </a:p>
          <a:p>
            <a:pPr lvl="1"/>
            <a:r>
              <a:rPr lang="en-GB" dirty="0"/>
              <a:t>Add a </a:t>
            </a:r>
            <a:r>
              <a:rPr lang="en-GB" dirty="0" smtClean="0"/>
              <a:t>simple geo-spatial </a:t>
            </a:r>
            <a:r>
              <a:rPr lang="en-GB" dirty="0"/>
              <a:t>search</a:t>
            </a:r>
          </a:p>
        </p:txBody>
      </p:sp>
    </p:spTree>
    <p:extLst>
      <p:ext uri="{BB962C8B-B14F-4D97-AF65-F5344CB8AC3E}">
        <p14:creationId xmlns:p14="http://schemas.microsoft.com/office/powerpoint/2010/main" val="1279443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Hands-On: Building output templates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 smtClean="0"/>
              <a:t>In Visual Studio, navigate to your Templates folder</a:t>
            </a:r>
          </a:p>
          <a:p>
            <a:r>
              <a:rPr lang="en-GB" dirty="0" smtClean="0"/>
              <a:t>Create a new template</a:t>
            </a:r>
          </a:p>
          <a:p>
            <a:pPr lvl="1"/>
            <a:r>
              <a:rPr lang="en-GB" dirty="0" smtClean="0"/>
              <a:t>Call it “Site Search”</a:t>
            </a:r>
          </a:p>
          <a:p>
            <a:r>
              <a:rPr lang="en-GB" dirty="0" smtClean="0"/>
              <a:t>Open the output.aspx file</a:t>
            </a:r>
          </a:p>
          <a:p>
            <a:r>
              <a:rPr lang="en-GB" dirty="0" smtClean="0"/>
              <a:t>Add some basic </a:t>
            </a:r>
            <a:r>
              <a:rPr lang="en-GB" dirty="0" err="1" smtClean="0"/>
              <a:t>markup</a:t>
            </a:r>
            <a:r>
              <a:rPr lang="en-GB" dirty="0" smtClean="0"/>
              <a:t> for your UI</a:t>
            </a:r>
          </a:p>
          <a:p>
            <a:r>
              <a:rPr lang="en-GB" dirty="0" smtClean="0"/>
              <a:t>Don’t forget your </a:t>
            </a:r>
            <a:r>
              <a:rPr lang="en-GB" dirty="0" err="1" smtClean="0"/>
              <a:t>Out.Wrap</a:t>
            </a:r>
            <a:r>
              <a:rPr lang="en-GB" dirty="0" smtClean="0"/>
              <a:t>()</a:t>
            </a:r>
            <a:endParaRPr lang="en-GB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2881" y="1372215"/>
            <a:ext cx="4135257" cy="2524984"/>
          </a:xfrm>
        </p:spPr>
      </p:pic>
    </p:spTree>
    <p:extLst>
      <p:ext uri="{BB962C8B-B14F-4D97-AF65-F5344CB8AC3E}">
        <p14:creationId xmlns:p14="http://schemas.microsoft.com/office/powerpoint/2010/main" val="2660336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Hands-On: Building output templates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 smtClean="0"/>
              <a:t>Let’s make a page so we can test as we go</a:t>
            </a:r>
          </a:p>
          <a:p>
            <a:r>
              <a:rPr lang="en-GB" dirty="0" smtClean="0"/>
              <a:t>In V3, navigate to your folder</a:t>
            </a:r>
          </a:p>
          <a:p>
            <a:r>
              <a:rPr lang="en-GB" dirty="0" smtClean="0"/>
              <a:t>Choose File &gt; New &gt; File</a:t>
            </a:r>
          </a:p>
          <a:p>
            <a:pPr lvl="1"/>
            <a:r>
              <a:rPr lang="en-GB" dirty="0" smtClean="0"/>
              <a:t>Name it “Site Search”</a:t>
            </a:r>
          </a:p>
          <a:p>
            <a:pPr lvl="1"/>
            <a:r>
              <a:rPr lang="en-GB" dirty="0" smtClean="0"/>
              <a:t>Pick your Site Search template</a:t>
            </a:r>
          </a:p>
          <a:p>
            <a:pPr lvl="1"/>
            <a:r>
              <a:rPr lang="en-GB" dirty="0" smtClean="0"/>
              <a:t>Choose the Basic Workflow</a:t>
            </a:r>
          </a:p>
          <a:p>
            <a:r>
              <a:rPr lang="en-GB" dirty="0" smtClean="0"/>
              <a:t>Click Create</a:t>
            </a:r>
          </a:p>
          <a:p>
            <a:pPr lvl="1"/>
            <a:endParaRPr lang="en-GB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9150" y="1446689"/>
            <a:ext cx="3886200" cy="310896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33685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What is Search G2?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 smtClean="0"/>
              <a:t>Crownpeak’s </a:t>
            </a:r>
            <a:r>
              <a:rPr lang="en-GB" dirty="0"/>
              <a:t>Enterprise Indexing &amp; Search Platform</a:t>
            </a:r>
          </a:p>
          <a:p>
            <a:r>
              <a:rPr lang="en-GB" dirty="0"/>
              <a:t>Cloud Hosted</a:t>
            </a:r>
          </a:p>
          <a:p>
            <a:r>
              <a:rPr lang="en-GB" dirty="0"/>
              <a:t>Highly Scalable &amp; Fault Tolerant</a:t>
            </a:r>
          </a:p>
          <a:p>
            <a:r>
              <a:rPr lang="en-GB" dirty="0"/>
              <a:t>Schema Less Design</a:t>
            </a:r>
          </a:p>
          <a:p>
            <a:r>
              <a:rPr lang="en-GB" dirty="0"/>
              <a:t>Industry Standard Technologies (Lucene</a:t>
            </a:r>
            <a:r>
              <a:rPr lang="en-GB" dirty="0" smtClean="0"/>
              <a:t>)</a:t>
            </a:r>
            <a:endParaRPr lang="en-GB" dirty="0"/>
          </a:p>
        </p:txBody>
      </p:sp>
      <p:pic>
        <p:nvPicPr>
          <p:cNvPr id="6" name="Picture 5" descr="aws-logo-lar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3787" y="3639127"/>
            <a:ext cx="2063975" cy="76109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0981" y="1791206"/>
            <a:ext cx="2254369" cy="34567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4850" y="1712165"/>
            <a:ext cx="1393086" cy="70239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1489" y="2692245"/>
            <a:ext cx="2388563" cy="61745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92888" y="2752553"/>
            <a:ext cx="1624874" cy="606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077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Hands-On: Building output templates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dirty="0" smtClean="0"/>
              <a:t>Double-click your asset</a:t>
            </a:r>
          </a:p>
          <a:p>
            <a:r>
              <a:rPr lang="en-GB" dirty="0" smtClean="0"/>
              <a:t>Initial preview looks good</a:t>
            </a:r>
          </a:p>
          <a:p>
            <a:r>
              <a:rPr lang="en-GB" dirty="0" smtClean="0"/>
              <a:t>Now we need to write some code!</a:t>
            </a:r>
            <a:endParaRPr lang="en-GB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9149" y="1369219"/>
            <a:ext cx="4201437" cy="239101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14452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Hands-On: Building output templates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 smtClean="0"/>
              <a:t>First add a script reference to the Search G2 JavaScript SDK</a:t>
            </a:r>
          </a:p>
          <a:p>
            <a:pPr lvl="1"/>
            <a:r>
              <a:rPr lang="en-GB" dirty="0" smtClean="0">
                <a:hlinkClick r:id="rId2"/>
              </a:rPr>
              <a:t>https://searchg2-assets.crownpeak.net/crownpeak.searchg2-1.0.2.js</a:t>
            </a:r>
            <a:endParaRPr lang="en-GB" dirty="0" smtClean="0"/>
          </a:p>
          <a:p>
            <a:r>
              <a:rPr lang="en-GB" dirty="0" smtClean="0"/>
              <a:t>Next make a new script section and add a variable for our collection</a:t>
            </a:r>
          </a:p>
          <a:p>
            <a:pPr lvl="1"/>
            <a:r>
              <a:rPr lang="en-GB" sz="1500" dirty="0" err="1" smtClean="0">
                <a:latin typeface="Consolas" panose="020B0609020204030204" pitchFamily="49" charset="0"/>
              </a:rPr>
              <a:t>var</a:t>
            </a:r>
            <a:r>
              <a:rPr lang="en-GB" sz="1500" dirty="0" smtClean="0">
                <a:latin typeface="Consolas" panose="020B0609020204030204" pitchFamily="49" charset="0"/>
              </a:rPr>
              <a:t> collection </a:t>
            </a:r>
            <a:r>
              <a:rPr lang="en-GB" sz="1500" dirty="0">
                <a:latin typeface="Consolas" panose="020B0609020204030204" pitchFamily="49" charset="0"/>
              </a:rPr>
              <a:t>= </a:t>
            </a:r>
            <a:r>
              <a:rPr lang="en-GB" sz="1500" dirty="0" smtClean="0">
                <a:latin typeface="Consolas" panose="020B0609020204030204" pitchFamily="49" charset="0"/>
              </a:rPr>
              <a:t>”</a:t>
            </a:r>
            <a:r>
              <a:rPr lang="en-GB" sz="1500" dirty="0" err="1" smtClean="0">
                <a:latin typeface="Consolas" panose="020B0609020204030204" pitchFamily="49" charset="0"/>
              </a:rPr>
              <a:t>rltest</a:t>
            </a:r>
            <a:r>
              <a:rPr lang="en-GB" sz="1500" dirty="0" smtClean="0">
                <a:latin typeface="Consolas" panose="020B0609020204030204" pitchFamily="49" charset="0"/>
              </a:rPr>
              <a:t>";</a:t>
            </a:r>
            <a:endParaRPr lang="en-GB" sz="1500" dirty="0" smtClean="0">
              <a:latin typeface="Consolas" panose="020B0609020204030204" pitchFamily="49" charset="0"/>
            </a:endParaRPr>
          </a:p>
          <a:p>
            <a:r>
              <a:rPr lang="en-GB" dirty="0" smtClean="0"/>
              <a:t>Add a search function to grab the text from the box and run a simple query</a:t>
            </a:r>
          </a:p>
          <a:p>
            <a:pPr lvl="1"/>
            <a:r>
              <a:rPr lang="en-GB" sz="1500" dirty="0" smtClean="0">
                <a:latin typeface="Consolas" panose="020B0609020204030204" pitchFamily="49" charset="0"/>
              </a:rPr>
              <a:t>function </a:t>
            </a:r>
            <a:r>
              <a:rPr lang="en-GB" sz="1500" dirty="0">
                <a:latin typeface="Consolas" panose="020B0609020204030204" pitchFamily="49" charset="0"/>
              </a:rPr>
              <a:t>search() </a:t>
            </a:r>
            <a:r>
              <a:rPr lang="en-GB" sz="1500" dirty="0" smtClean="0">
                <a:latin typeface="Consolas" panose="020B0609020204030204" pitchFamily="49" charset="0"/>
              </a:rPr>
              <a:t>{</a:t>
            </a:r>
            <a:br>
              <a:rPr lang="en-GB" sz="1500" dirty="0" smtClean="0">
                <a:latin typeface="Consolas" panose="020B0609020204030204" pitchFamily="49" charset="0"/>
              </a:rPr>
            </a:br>
            <a:r>
              <a:rPr lang="en-GB" sz="1500" dirty="0" smtClean="0">
                <a:latin typeface="Consolas" panose="020B0609020204030204" pitchFamily="49" charset="0"/>
              </a:rPr>
              <a:t>    </a:t>
            </a:r>
            <a:r>
              <a:rPr lang="en-GB" sz="1500" dirty="0" err="1" smtClean="0">
                <a:latin typeface="Consolas" panose="020B0609020204030204" pitchFamily="49" charset="0"/>
              </a:rPr>
              <a:t>var</a:t>
            </a:r>
            <a:r>
              <a:rPr lang="en-GB" sz="1500" dirty="0" smtClean="0">
                <a:latin typeface="Consolas" panose="020B0609020204030204" pitchFamily="49" charset="0"/>
              </a:rPr>
              <a:t> </a:t>
            </a:r>
            <a:r>
              <a:rPr lang="en-GB" sz="1500" dirty="0">
                <a:latin typeface="Consolas" panose="020B0609020204030204" pitchFamily="49" charset="0"/>
              </a:rPr>
              <a:t>cps = new </a:t>
            </a:r>
            <a:r>
              <a:rPr lang="en-GB" sz="1500" dirty="0" err="1">
                <a:latin typeface="Consolas" panose="020B0609020204030204" pitchFamily="49" charset="0"/>
              </a:rPr>
              <a:t>CrownPeakSearch</a:t>
            </a:r>
            <a:r>
              <a:rPr lang="en-GB" sz="1500" dirty="0">
                <a:latin typeface="Consolas" panose="020B0609020204030204" pitchFamily="49" charset="0"/>
              </a:rPr>
              <a:t>(collection</a:t>
            </a:r>
            <a:r>
              <a:rPr lang="en-GB" sz="1500" dirty="0" smtClean="0">
                <a:latin typeface="Consolas" panose="020B0609020204030204" pitchFamily="49" charset="0"/>
              </a:rPr>
              <a:t>);</a:t>
            </a:r>
            <a:br>
              <a:rPr lang="en-GB" sz="1500" dirty="0" smtClean="0">
                <a:latin typeface="Consolas" panose="020B0609020204030204" pitchFamily="49" charset="0"/>
              </a:rPr>
            </a:br>
            <a:r>
              <a:rPr lang="en-GB" sz="1500" dirty="0" smtClean="0">
                <a:latin typeface="Consolas" panose="020B0609020204030204" pitchFamily="49" charset="0"/>
              </a:rPr>
              <a:t>    </a:t>
            </a:r>
            <a:r>
              <a:rPr lang="en-GB" sz="1500" dirty="0" err="1" smtClean="0">
                <a:latin typeface="Consolas" panose="020B0609020204030204" pitchFamily="49" charset="0"/>
              </a:rPr>
              <a:t>cps.query</a:t>
            </a:r>
            <a:r>
              <a:rPr lang="en-GB" sz="1500" dirty="0" smtClean="0">
                <a:latin typeface="Consolas" panose="020B0609020204030204" pitchFamily="49" charset="0"/>
              </a:rPr>
              <a:t>(</a:t>
            </a:r>
            <a:r>
              <a:rPr lang="en-GB" sz="1500" dirty="0" err="1" smtClean="0">
                <a:latin typeface="Consolas" panose="020B0609020204030204" pitchFamily="49" charset="0"/>
              </a:rPr>
              <a:t>document.getElementById</a:t>
            </a:r>
            <a:r>
              <a:rPr lang="en-GB" sz="1500" dirty="0">
                <a:latin typeface="Consolas" panose="020B0609020204030204" pitchFamily="49" charset="0"/>
              </a:rPr>
              <a:t>("q").value</a:t>
            </a:r>
            <a:r>
              <a:rPr lang="en-GB" sz="1500" dirty="0" smtClean="0">
                <a:latin typeface="Consolas" panose="020B0609020204030204" pitchFamily="49" charset="0"/>
              </a:rPr>
              <a:t>)</a:t>
            </a:r>
            <a:br>
              <a:rPr lang="en-GB" sz="1500" dirty="0" smtClean="0">
                <a:latin typeface="Consolas" panose="020B0609020204030204" pitchFamily="49" charset="0"/>
              </a:rPr>
            </a:br>
            <a:r>
              <a:rPr lang="en-GB" sz="1500" dirty="0" smtClean="0">
                <a:latin typeface="Consolas" panose="020B0609020204030204" pitchFamily="49" charset="0"/>
              </a:rPr>
              <a:t>        .</a:t>
            </a:r>
            <a:r>
              <a:rPr lang="en-GB" sz="1500" dirty="0">
                <a:latin typeface="Consolas" panose="020B0609020204030204" pitchFamily="49" charset="0"/>
              </a:rPr>
              <a:t>done(function (data) </a:t>
            </a:r>
            <a:r>
              <a:rPr lang="en-GB" sz="1500" dirty="0" smtClean="0">
                <a:latin typeface="Consolas" panose="020B0609020204030204" pitchFamily="49" charset="0"/>
              </a:rPr>
              <a:t>{</a:t>
            </a:r>
            <a:br>
              <a:rPr lang="en-GB" sz="1500" dirty="0" smtClean="0">
                <a:latin typeface="Consolas" panose="020B0609020204030204" pitchFamily="49" charset="0"/>
              </a:rPr>
            </a:br>
            <a:r>
              <a:rPr lang="en-GB" sz="1500" dirty="0" smtClean="0">
                <a:latin typeface="Consolas" panose="020B0609020204030204" pitchFamily="49" charset="0"/>
              </a:rPr>
              <a:t>            alert(</a:t>
            </a:r>
            <a:r>
              <a:rPr lang="en-GB" sz="1500" dirty="0" err="1" smtClean="0">
                <a:latin typeface="Consolas" panose="020B0609020204030204" pitchFamily="49" charset="0"/>
              </a:rPr>
              <a:t>data.response.numFound</a:t>
            </a:r>
            <a:r>
              <a:rPr lang="en-GB" sz="1500" dirty="0" smtClean="0">
                <a:latin typeface="Consolas" panose="020B0609020204030204" pitchFamily="49" charset="0"/>
              </a:rPr>
              <a:t>);</a:t>
            </a:r>
            <a:br>
              <a:rPr lang="en-GB" sz="1500" dirty="0" smtClean="0">
                <a:latin typeface="Consolas" panose="020B0609020204030204" pitchFamily="49" charset="0"/>
              </a:rPr>
            </a:br>
            <a:r>
              <a:rPr lang="en-GB" sz="1500" dirty="0" smtClean="0">
                <a:latin typeface="Consolas" panose="020B0609020204030204" pitchFamily="49" charset="0"/>
              </a:rPr>
              <a:t>        });</a:t>
            </a:r>
            <a:br>
              <a:rPr lang="en-GB" sz="1500" dirty="0" smtClean="0">
                <a:latin typeface="Consolas" panose="020B0609020204030204" pitchFamily="49" charset="0"/>
              </a:rPr>
            </a:br>
            <a:r>
              <a:rPr lang="en-GB" sz="1500" dirty="0" smtClean="0">
                <a:latin typeface="Consolas" panose="020B0609020204030204" pitchFamily="49" charset="0"/>
              </a:rPr>
              <a:t>};</a:t>
            </a:r>
            <a:endParaRPr lang="en-GB" sz="1500" dirty="0">
              <a:latin typeface="Consolas" panose="020B0609020204030204" pitchFamily="49" charset="0"/>
            </a:endParaRPr>
          </a:p>
          <a:p>
            <a:pPr lvl="1"/>
            <a:endParaRPr lang="en-GB" dirty="0" smtClean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16289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Hands-On: Building output templates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The </a:t>
            </a:r>
            <a:r>
              <a:rPr lang="en-GB" dirty="0" err="1" smtClean="0"/>
              <a:t>CrownPeakSearch</a:t>
            </a:r>
            <a:r>
              <a:rPr lang="en-GB" dirty="0" smtClean="0"/>
              <a:t> object does all the Search G2 interaction for you</a:t>
            </a:r>
          </a:p>
          <a:p>
            <a:r>
              <a:rPr lang="en-GB" dirty="0" smtClean="0"/>
              <a:t>The query() method takes a term, a page number and an array of filter queries</a:t>
            </a:r>
          </a:p>
          <a:p>
            <a:r>
              <a:rPr lang="en-GB" dirty="0" smtClean="0"/>
              <a:t>It returns a promise (not a fully compliant one)</a:t>
            </a:r>
          </a:p>
          <a:p>
            <a:pPr lvl="1"/>
            <a:r>
              <a:rPr lang="en-GB" dirty="0" smtClean="0"/>
              <a:t>.done(function(data))</a:t>
            </a:r>
          </a:p>
          <a:p>
            <a:pPr lvl="1"/>
            <a:r>
              <a:rPr lang="en-GB" dirty="0" smtClean="0"/>
              <a:t>.fail(function(status, </a:t>
            </a:r>
            <a:r>
              <a:rPr lang="en-GB" dirty="0" err="1" smtClean="0"/>
              <a:t>url</a:t>
            </a:r>
            <a:r>
              <a:rPr lang="en-GB" dirty="0" smtClean="0"/>
              <a:t>, error))</a:t>
            </a:r>
          </a:p>
          <a:p>
            <a:pPr lvl="1"/>
            <a:r>
              <a:rPr lang="en-GB" dirty="0" smtClean="0"/>
              <a:t>.always(function(whichever-arguments-are-relevant))</a:t>
            </a:r>
          </a:p>
          <a:p>
            <a:r>
              <a:rPr lang="en-GB" dirty="0" smtClean="0"/>
              <a:t>Puts the query that it ran onto the browser console log</a:t>
            </a:r>
          </a:p>
          <a:p>
            <a:pPr lvl="1"/>
            <a:r>
              <a:rPr lang="en-GB" dirty="0" smtClean="0"/>
              <a:t>Very useful for debugging your queries!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53105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Hands-On: Building output templates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577590" cy="3263504"/>
          </a:xfrm>
        </p:spPr>
        <p:txBody>
          <a:bodyPr/>
          <a:lstStyle/>
          <a:p>
            <a:r>
              <a:rPr lang="en-GB" dirty="0" smtClean="0"/>
              <a:t>The JSON is just like the </a:t>
            </a:r>
            <a:r>
              <a:rPr lang="en-GB" dirty="0" err="1" smtClean="0"/>
              <a:t>Solr</a:t>
            </a:r>
            <a:r>
              <a:rPr lang="en-GB" dirty="0" smtClean="0"/>
              <a:t> query</a:t>
            </a:r>
          </a:p>
          <a:p>
            <a:r>
              <a:rPr lang="en-GB" dirty="0" smtClean="0"/>
              <a:t>Iterate over </a:t>
            </a:r>
            <a:r>
              <a:rPr lang="en-GB" dirty="0" err="1" smtClean="0"/>
              <a:t>data.response.docs</a:t>
            </a:r>
            <a:endParaRPr lang="en-GB" dirty="0" smtClean="0"/>
          </a:p>
          <a:p>
            <a:pPr lvl="1"/>
            <a:r>
              <a:rPr lang="en-GB" dirty="0" smtClean="0"/>
              <a:t>Produce HTML string</a:t>
            </a:r>
          </a:p>
          <a:p>
            <a:pPr lvl="1"/>
            <a:r>
              <a:rPr lang="en-GB" dirty="0" smtClean="0"/>
              <a:t>Use .title and .content</a:t>
            </a:r>
          </a:p>
          <a:p>
            <a:r>
              <a:rPr lang="en-GB" dirty="0" smtClean="0"/>
              <a:t>Write the array contents</a:t>
            </a:r>
          </a:p>
          <a:p>
            <a:pPr lvl="1"/>
            <a:r>
              <a:rPr lang="en-GB" dirty="0" smtClean="0"/>
              <a:t>To </a:t>
            </a:r>
            <a:r>
              <a:rPr lang="en-GB" dirty="0" err="1" smtClean="0"/>
              <a:t>div#results</a:t>
            </a:r>
            <a:r>
              <a:rPr lang="en-GB" dirty="0" smtClean="0"/>
              <a:t> that we set up</a:t>
            </a:r>
            <a:endParaRPr lang="en-GB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6240" y="1268016"/>
            <a:ext cx="5401515" cy="3065725"/>
          </a:xfrm>
        </p:spPr>
      </p:pic>
    </p:spTree>
    <p:extLst>
      <p:ext uri="{BB962C8B-B14F-4D97-AF65-F5344CB8AC3E}">
        <p14:creationId xmlns:p14="http://schemas.microsoft.com/office/powerpoint/2010/main" val="1527213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Hands-On: Building output templates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dirty="0" smtClean="0"/>
              <a:t>Go back to the CMS and refresh</a:t>
            </a:r>
          </a:p>
          <a:p>
            <a:r>
              <a:rPr lang="en-GB" dirty="0" smtClean="0"/>
              <a:t>Search for *:*</a:t>
            </a:r>
          </a:p>
          <a:p>
            <a:pPr lvl="1"/>
            <a:r>
              <a:rPr lang="en-GB" dirty="0" smtClean="0"/>
              <a:t>All fields, all values</a:t>
            </a:r>
          </a:p>
          <a:p>
            <a:pPr lvl="1"/>
            <a:r>
              <a:rPr lang="en-GB" dirty="0" smtClean="0"/>
              <a:t>(CP Search defaults to 10 rows)</a:t>
            </a:r>
          </a:p>
          <a:p>
            <a:r>
              <a:rPr lang="en-GB" dirty="0" smtClean="0"/>
              <a:t>Looking good so far</a:t>
            </a:r>
          </a:p>
          <a:p>
            <a:r>
              <a:rPr lang="en-GB" dirty="0" smtClean="0"/>
              <a:t>Filter so you only see your results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8033" y="1268016"/>
            <a:ext cx="3082806" cy="326231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50007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Hands-On: Building output templates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 smtClean="0"/>
              <a:t>You’re probably seeing results for everyone</a:t>
            </a:r>
          </a:p>
          <a:p>
            <a:r>
              <a:rPr lang="en-GB" dirty="0" smtClean="0"/>
              <a:t>Third argument is an array of filter queries to be run</a:t>
            </a:r>
          </a:p>
          <a:p>
            <a:r>
              <a:rPr lang="en-GB" dirty="0" err="1">
                <a:latin typeface="Consolas" panose="020B0609020204030204" pitchFamily="49" charset="0"/>
              </a:rPr>
              <a:t>cps.query</a:t>
            </a:r>
            <a:r>
              <a:rPr lang="en-GB" dirty="0" smtClean="0">
                <a:latin typeface="Consolas" panose="020B0609020204030204" pitchFamily="49" charset="0"/>
              </a:rPr>
              <a:t>(</a:t>
            </a:r>
            <a:br>
              <a:rPr lang="en-GB" dirty="0" smtClean="0">
                <a:latin typeface="Consolas" panose="020B0609020204030204" pitchFamily="49" charset="0"/>
              </a:rPr>
            </a:br>
            <a:r>
              <a:rPr lang="en-GB" dirty="0" smtClean="0">
                <a:latin typeface="Consolas" panose="020B0609020204030204" pitchFamily="49" charset="0"/>
              </a:rPr>
              <a:t>    </a:t>
            </a:r>
            <a:r>
              <a:rPr lang="en-GB" dirty="0" err="1" smtClean="0">
                <a:latin typeface="Consolas" panose="020B0609020204030204" pitchFamily="49" charset="0"/>
              </a:rPr>
              <a:t>document.getElementById</a:t>
            </a:r>
            <a:r>
              <a:rPr lang="en-GB" dirty="0">
                <a:latin typeface="Consolas" panose="020B0609020204030204" pitchFamily="49" charset="0"/>
              </a:rPr>
              <a:t>("q").</a:t>
            </a:r>
            <a:r>
              <a:rPr lang="en-GB" dirty="0" smtClean="0">
                <a:latin typeface="Consolas" panose="020B0609020204030204" pitchFamily="49" charset="0"/>
              </a:rPr>
              <a:t>value,</a:t>
            </a:r>
            <a:br>
              <a:rPr lang="en-GB" dirty="0" smtClean="0">
                <a:latin typeface="Consolas" panose="020B0609020204030204" pitchFamily="49" charset="0"/>
              </a:rPr>
            </a:br>
            <a:r>
              <a:rPr lang="en-GB" dirty="0" smtClean="0">
                <a:latin typeface="Consolas" panose="020B0609020204030204" pitchFamily="49" charset="0"/>
              </a:rPr>
              <a:t>    1,</a:t>
            </a:r>
            <a:br>
              <a:rPr lang="en-GB" dirty="0" smtClean="0">
                <a:latin typeface="Consolas" panose="020B0609020204030204" pitchFamily="49" charset="0"/>
              </a:rPr>
            </a:br>
            <a:r>
              <a:rPr lang="en-GB" dirty="0" smtClean="0">
                <a:latin typeface="Consolas" panose="020B0609020204030204" pitchFamily="49" charset="0"/>
              </a:rPr>
              <a:t>    ["</a:t>
            </a:r>
            <a:r>
              <a:rPr lang="en-GB" dirty="0" err="1">
                <a:latin typeface="Consolas" panose="020B0609020204030204" pitchFamily="49" charset="0"/>
              </a:rPr>
              <a:t>custom_s_developer</a:t>
            </a:r>
            <a:r>
              <a:rPr lang="en-GB" dirty="0">
                <a:latin typeface="Consolas" panose="020B0609020204030204" pitchFamily="49" charset="0"/>
              </a:rPr>
              <a:t>:\"Richard Lund</a:t>
            </a:r>
            <a:r>
              <a:rPr lang="en-GB" dirty="0" smtClean="0">
                <a:latin typeface="Consolas" panose="020B0609020204030204" pitchFamily="49" charset="0"/>
              </a:rPr>
              <a:t>\""]</a:t>
            </a:r>
            <a:br>
              <a:rPr lang="en-GB" dirty="0" smtClean="0">
                <a:latin typeface="Consolas" panose="020B0609020204030204" pitchFamily="49" charset="0"/>
              </a:rPr>
            </a:br>
            <a:r>
              <a:rPr lang="en-GB" dirty="0" smtClean="0">
                <a:latin typeface="Consolas" panose="020B0609020204030204" pitchFamily="49" charset="0"/>
              </a:rPr>
              <a:t>)</a:t>
            </a:r>
          </a:p>
          <a:p>
            <a:r>
              <a:rPr lang="en-GB" dirty="0"/>
              <a:t>We can also filter on </a:t>
            </a:r>
            <a:r>
              <a:rPr lang="en-GB" dirty="0" smtClean="0"/>
              <a:t>lots of other things – e.g. to make an Office Search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74839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Hands-On: Building output templates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 err="1" smtClean="0"/>
              <a:t>cps.highlight</a:t>
            </a:r>
            <a:r>
              <a:rPr lang="en-GB" dirty="0" smtClean="0"/>
              <a:t>(true);</a:t>
            </a:r>
          </a:p>
          <a:p>
            <a:r>
              <a:rPr lang="en-GB" dirty="0" smtClean="0"/>
              <a:t>Collates highlights for you</a:t>
            </a:r>
          </a:p>
          <a:p>
            <a:pPr lvl="1"/>
            <a:r>
              <a:rPr lang="en-GB" dirty="0" smtClean="0"/>
              <a:t>Adds </a:t>
            </a:r>
            <a:r>
              <a:rPr lang="en-GB" i="1" dirty="0" err="1" smtClean="0"/>
              <a:t>field</a:t>
            </a:r>
            <a:r>
              <a:rPr lang="en-GB" dirty="0" err="1" smtClean="0"/>
              <a:t>_hl</a:t>
            </a:r>
            <a:r>
              <a:rPr lang="en-GB" dirty="0" smtClean="0"/>
              <a:t> property</a:t>
            </a:r>
          </a:p>
          <a:p>
            <a:pPr lvl="1"/>
            <a:r>
              <a:rPr lang="en-GB" dirty="0" smtClean="0"/>
              <a:t>Won’t be present if no highlight</a:t>
            </a:r>
          </a:p>
          <a:p>
            <a:r>
              <a:rPr lang="en-GB" dirty="0" smtClean="0"/>
              <a:t>Highlights </a:t>
            </a:r>
            <a:r>
              <a:rPr lang="en-GB" dirty="0" err="1" smtClean="0"/>
              <a:t>url</a:t>
            </a:r>
            <a:r>
              <a:rPr lang="en-GB" dirty="0" smtClean="0"/>
              <a:t>, title and content fields</a:t>
            </a:r>
          </a:p>
          <a:p>
            <a:r>
              <a:rPr lang="en-GB" dirty="0"/>
              <a:t>Switch </a:t>
            </a:r>
            <a:r>
              <a:rPr lang="en-GB" dirty="0" err="1"/>
              <a:t>doc.content</a:t>
            </a:r>
            <a:r>
              <a:rPr lang="en-GB" dirty="0"/>
              <a:t> to:</a:t>
            </a:r>
          </a:p>
          <a:p>
            <a:pPr lvl="1"/>
            <a:r>
              <a:rPr lang="en-GB" dirty="0"/>
              <a:t>(</a:t>
            </a:r>
            <a:r>
              <a:rPr lang="en-GB" dirty="0" err="1"/>
              <a:t>doc.content_hl</a:t>
            </a:r>
            <a:r>
              <a:rPr lang="en-GB" dirty="0"/>
              <a:t> || </a:t>
            </a:r>
            <a:r>
              <a:rPr lang="en-GB" dirty="0" err="1"/>
              <a:t>doc.content</a:t>
            </a:r>
            <a:r>
              <a:rPr lang="en-GB" dirty="0" smtClean="0"/>
              <a:t>)</a:t>
            </a:r>
          </a:p>
          <a:p>
            <a:r>
              <a:rPr lang="en-GB" dirty="0" smtClean="0"/>
              <a:t>Refresh and search for “page”</a:t>
            </a:r>
            <a:endParaRPr lang="en-GB" dirty="0"/>
          </a:p>
          <a:p>
            <a:endParaRPr lang="en-GB" dirty="0" smtClean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312"/>
          <a:stretch/>
        </p:blipFill>
        <p:spPr>
          <a:xfrm>
            <a:off x="5028033" y="1369219"/>
            <a:ext cx="3307076" cy="315612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82437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Hands-On: Building output templates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dirty="0" smtClean="0"/>
              <a:t>There are more properties to help you</a:t>
            </a:r>
          </a:p>
          <a:p>
            <a:pPr lvl="1"/>
            <a:r>
              <a:rPr lang="en-GB" dirty="0" smtClean="0"/>
              <a:t>.rows(n) – request n rows per page of results – default 10</a:t>
            </a:r>
          </a:p>
          <a:p>
            <a:pPr lvl="1"/>
            <a:r>
              <a:rPr lang="en-GB" dirty="0" smtClean="0"/>
              <a:t>.spellcheck(bool) – turn on result spellchecking – “Did you mean?”</a:t>
            </a:r>
          </a:p>
          <a:p>
            <a:pPr lvl="1"/>
            <a:r>
              <a:rPr lang="en-GB" dirty="0" smtClean="0"/>
              <a:t>.sort(array) – sort results – defaults to “score </a:t>
            </a:r>
            <a:r>
              <a:rPr lang="en-GB" dirty="0" err="1" smtClean="0"/>
              <a:t>desc</a:t>
            </a:r>
            <a:r>
              <a:rPr lang="en-GB" dirty="0" smtClean="0"/>
              <a:t>”, i.e. most relevant first</a:t>
            </a:r>
          </a:p>
          <a:p>
            <a:pPr lvl="1"/>
            <a:r>
              <a:rPr lang="en-GB" dirty="0" smtClean="0"/>
              <a:t>.handler(handler) – if you want to run a “suggest” query – for autocomplete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lvl="1"/>
            <a:r>
              <a:rPr lang="en-GB" dirty="0" smtClean="0"/>
              <a:t>.endpoint(</a:t>
            </a:r>
            <a:r>
              <a:rPr lang="en-GB" dirty="0" err="1" smtClean="0"/>
              <a:t>url</a:t>
            </a:r>
            <a:r>
              <a:rPr lang="en-GB" dirty="0" smtClean="0"/>
              <a:t>)</a:t>
            </a:r>
          </a:p>
          <a:p>
            <a:pPr lvl="1"/>
            <a:r>
              <a:rPr lang="en-GB" dirty="0" smtClean="0"/>
              <a:t>.</a:t>
            </a:r>
            <a:r>
              <a:rPr lang="en-GB" dirty="0" err="1" smtClean="0"/>
              <a:t>searchProxy</a:t>
            </a:r>
            <a:r>
              <a:rPr lang="en-GB" dirty="0" smtClean="0"/>
              <a:t>(</a:t>
            </a:r>
            <a:r>
              <a:rPr lang="en-GB" dirty="0" err="1" smtClean="0"/>
              <a:t>url</a:t>
            </a:r>
            <a:r>
              <a:rPr lang="en-GB" dirty="0" smtClean="0"/>
              <a:t>) – use together for private collections</a:t>
            </a:r>
          </a:p>
          <a:p>
            <a:pPr lvl="1"/>
            <a:r>
              <a:rPr lang="en-GB" dirty="0" smtClean="0"/>
              <a:t>.geo(options) – execute geospatial search with these options</a:t>
            </a:r>
          </a:p>
          <a:p>
            <a:pPr lvl="1"/>
            <a:r>
              <a:rPr lang="en-GB" dirty="0" smtClean="0"/>
              <a:t>.facet(array) – facet on fields</a:t>
            </a:r>
          </a:p>
          <a:p>
            <a:pPr lvl="1"/>
            <a:r>
              <a:rPr lang="en-GB" dirty="0" smtClean="0"/>
              <a:t>.parameters(string) – append custom </a:t>
            </a:r>
            <a:r>
              <a:rPr lang="en-GB" dirty="0" err="1" smtClean="0"/>
              <a:t>Solr</a:t>
            </a:r>
            <a:r>
              <a:rPr lang="en-GB" dirty="0" smtClean="0"/>
              <a:t> parameters to your query</a:t>
            </a:r>
          </a:p>
          <a:p>
            <a:r>
              <a:rPr lang="en-GB" dirty="0" smtClean="0"/>
              <a:t>And more… read the source!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50222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Hands-On: Building output templates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7886700" cy="3263504"/>
          </a:xfrm>
        </p:spPr>
        <p:txBody>
          <a:bodyPr>
            <a:normAutofit fontScale="77500" lnSpcReduction="20000"/>
          </a:bodyPr>
          <a:lstStyle/>
          <a:p>
            <a:r>
              <a:rPr lang="en-GB" dirty="0" smtClean="0"/>
              <a:t>Autocomplete has its own JS file</a:t>
            </a:r>
          </a:p>
          <a:p>
            <a:r>
              <a:rPr lang="en-GB" sz="2100" dirty="0" smtClean="0">
                <a:hlinkClick r:id="rId3"/>
              </a:rPr>
              <a:t>https://searchg2-assets.crownpeak.net/crownpeak.searchg2.autocomplete-1.0.3.js</a:t>
            </a:r>
            <a:endParaRPr lang="en-GB" sz="2100" dirty="0" smtClean="0"/>
          </a:p>
          <a:p>
            <a:r>
              <a:rPr lang="en-GB" dirty="0" err="1">
                <a:latin typeface="Consolas" panose="020B0609020204030204" pitchFamily="49" charset="0"/>
              </a:rPr>
              <a:t>var</a:t>
            </a:r>
            <a:r>
              <a:rPr lang="en-GB" dirty="0">
                <a:latin typeface="Consolas" panose="020B0609020204030204" pitchFamily="49" charset="0"/>
              </a:rPr>
              <a:t> </a:t>
            </a:r>
            <a:r>
              <a:rPr lang="en-GB" dirty="0" err="1">
                <a:latin typeface="Consolas" panose="020B0609020204030204" pitchFamily="49" charset="0"/>
              </a:rPr>
              <a:t>cpa</a:t>
            </a:r>
            <a:r>
              <a:rPr lang="en-GB" dirty="0">
                <a:latin typeface="Consolas" panose="020B0609020204030204" pitchFamily="49" charset="0"/>
              </a:rPr>
              <a:t> = new </a:t>
            </a:r>
            <a:r>
              <a:rPr lang="en-GB" dirty="0" err="1">
                <a:latin typeface="Consolas" panose="020B0609020204030204" pitchFamily="49" charset="0"/>
              </a:rPr>
              <a:t>CrownPeakAutocomplete</a:t>
            </a:r>
            <a:r>
              <a:rPr lang="en-GB" dirty="0" smtClean="0">
                <a:latin typeface="Consolas" panose="020B0609020204030204" pitchFamily="49" charset="0"/>
              </a:rPr>
              <a:t>();</a:t>
            </a:r>
            <a:br>
              <a:rPr lang="en-GB" dirty="0" smtClean="0">
                <a:latin typeface="Consolas" panose="020B0609020204030204" pitchFamily="49" charset="0"/>
              </a:rPr>
            </a:br>
            <a:r>
              <a:rPr lang="en-GB" dirty="0" err="1" smtClean="0">
                <a:latin typeface="Consolas" panose="020B0609020204030204" pitchFamily="49" charset="0"/>
              </a:rPr>
              <a:t>cpa.init</a:t>
            </a:r>
            <a:r>
              <a:rPr lang="en-GB" dirty="0">
                <a:latin typeface="Consolas" panose="020B0609020204030204" pitchFamily="49" charset="0"/>
              </a:rPr>
              <a:t>("q", </a:t>
            </a:r>
            <a:r>
              <a:rPr lang="en-GB" dirty="0" smtClean="0">
                <a:latin typeface="Consolas" panose="020B0609020204030204" pitchFamily="49" charset="0"/>
              </a:rPr>
              <a:t>{</a:t>
            </a:r>
            <a:br>
              <a:rPr lang="en-GB" dirty="0" smtClean="0">
                <a:latin typeface="Consolas" panose="020B0609020204030204" pitchFamily="49" charset="0"/>
              </a:rPr>
            </a:br>
            <a:r>
              <a:rPr lang="en-GB" dirty="0" smtClean="0">
                <a:latin typeface="Consolas" panose="020B0609020204030204" pitchFamily="49" charset="0"/>
              </a:rPr>
              <a:t>        collection</a:t>
            </a:r>
            <a:r>
              <a:rPr lang="en-GB" dirty="0">
                <a:latin typeface="Consolas" panose="020B0609020204030204" pitchFamily="49" charset="0"/>
              </a:rPr>
              <a:t>: collection</a:t>
            </a:r>
            <a:r>
              <a:rPr lang="en-GB" dirty="0" smtClean="0">
                <a:latin typeface="Consolas" panose="020B0609020204030204" pitchFamily="49" charset="0"/>
              </a:rPr>
              <a:t>,</a:t>
            </a:r>
            <a:br>
              <a:rPr lang="en-GB" dirty="0" smtClean="0">
                <a:latin typeface="Consolas" panose="020B0609020204030204" pitchFamily="49" charset="0"/>
              </a:rPr>
            </a:br>
            <a:r>
              <a:rPr lang="en-GB" dirty="0" smtClean="0">
                <a:latin typeface="Consolas" panose="020B0609020204030204" pitchFamily="49" charset="0"/>
              </a:rPr>
              <a:t>        selected</a:t>
            </a:r>
            <a:r>
              <a:rPr lang="en-GB" dirty="0">
                <a:latin typeface="Consolas" panose="020B0609020204030204" pitchFamily="49" charset="0"/>
              </a:rPr>
              <a:t>: function(text) </a:t>
            </a:r>
            <a:r>
              <a:rPr lang="en-GB" dirty="0" smtClean="0">
                <a:latin typeface="Consolas" panose="020B0609020204030204" pitchFamily="49" charset="0"/>
              </a:rPr>
              <a:t>{</a:t>
            </a:r>
            <a:br>
              <a:rPr lang="en-GB" dirty="0" smtClean="0">
                <a:latin typeface="Consolas" panose="020B0609020204030204" pitchFamily="49" charset="0"/>
              </a:rPr>
            </a:br>
            <a:r>
              <a:rPr lang="en-GB" dirty="0" smtClean="0">
                <a:latin typeface="Consolas" panose="020B0609020204030204" pitchFamily="49" charset="0"/>
              </a:rPr>
              <a:t>            </a:t>
            </a:r>
            <a:r>
              <a:rPr lang="en-GB" dirty="0" err="1" smtClean="0">
                <a:latin typeface="Consolas" panose="020B0609020204030204" pitchFamily="49" charset="0"/>
              </a:rPr>
              <a:t>document.getElementById</a:t>
            </a:r>
            <a:r>
              <a:rPr lang="en-GB" dirty="0">
                <a:latin typeface="Consolas" panose="020B0609020204030204" pitchFamily="49" charset="0"/>
              </a:rPr>
              <a:t>("q").value = text</a:t>
            </a:r>
            <a:r>
              <a:rPr lang="en-GB" dirty="0" smtClean="0">
                <a:latin typeface="Consolas" panose="020B0609020204030204" pitchFamily="49" charset="0"/>
              </a:rPr>
              <a:t>;</a:t>
            </a:r>
            <a:br>
              <a:rPr lang="en-GB" dirty="0" smtClean="0">
                <a:latin typeface="Consolas" panose="020B0609020204030204" pitchFamily="49" charset="0"/>
              </a:rPr>
            </a:br>
            <a:r>
              <a:rPr lang="en-GB" dirty="0" smtClean="0">
                <a:latin typeface="Consolas" panose="020B0609020204030204" pitchFamily="49" charset="0"/>
              </a:rPr>
              <a:t>            search();</a:t>
            </a:r>
            <a:br>
              <a:rPr lang="en-GB" dirty="0" smtClean="0">
                <a:latin typeface="Consolas" panose="020B0609020204030204" pitchFamily="49" charset="0"/>
              </a:rPr>
            </a:br>
            <a:r>
              <a:rPr lang="en-GB" dirty="0" smtClean="0">
                <a:latin typeface="Consolas" panose="020B0609020204030204" pitchFamily="49" charset="0"/>
              </a:rPr>
              <a:t>    }</a:t>
            </a:r>
            <a:br>
              <a:rPr lang="en-GB" dirty="0" smtClean="0">
                <a:latin typeface="Consolas" panose="020B0609020204030204" pitchFamily="49" charset="0"/>
              </a:rPr>
            </a:br>
            <a:r>
              <a:rPr lang="en-GB" dirty="0" smtClean="0">
                <a:latin typeface="Consolas" panose="020B0609020204030204" pitchFamily="49" charset="0"/>
              </a:rPr>
              <a:t>});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93031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Hands-On: Building output templates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4559170" cy="3263504"/>
          </a:xfrm>
        </p:spPr>
        <p:txBody>
          <a:bodyPr/>
          <a:lstStyle/>
          <a:p>
            <a:r>
              <a:rPr lang="en-GB" dirty="0" smtClean="0"/>
              <a:t>Autocomplete uses the “suggest” handler</a:t>
            </a:r>
          </a:p>
          <a:p>
            <a:r>
              <a:rPr lang="en-GB" dirty="0" smtClean="0"/>
              <a:t>Returns words starting with the search string</a:t>
            </a:r>
          </a:p>
          <a:p>
            <a:pPr lvl="1"/>
            <a:r>
              <a:rPr lang="en-GB" dirty="0" err="1" smtClean="0"/>
              <a:t>ul.autocomplete</a:t>
            </a:r>
            <a:r>
              <a:rPr lang="en-GB" dirty="0" smtClean="0"/>
              <a:t>-popup</a:t>
            </a:r>
          </a:p>
          <a:p>
            <a:pPr lvl="2"/>
            <a:r>
              <a:rPr lang="en-GB" dirty="0" smtClean="0"/>
              <a:t>li result</a:t>
            </a:r>
          </a:p>
          <a:p>
            <a:r>
              <a:rPr lang="en-GB" dirty="0" smtClean="0"/>
              <a:t>Does its best to position below your control, but might need help!</a:t>
            </a:r>
          </a:p>
          <a:p>
            <a:r>
              <a:rPr lang="en-GB" dirty="0" smtClean="0"/>
              <a:t>Needs styling to look its best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5649" y="1268016"/>
            <a:ext cx="2219325" cy="15240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7820" y="2893219"/>
            <a:ext cx="2533650" cy="9810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0086" y="3443884"/>
            <a:ext cx="2009775" cy="16192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96059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What is Search G2? Features and Benefits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GB" dirty="0"/>
              <a:t>Fully Managed Platform – Same CrownPeak SLAs (99.9%)</a:t>
            </a:r>
          </a:p>
          <a:p>
            <a:r>
              <a:rPr lang="en-GB" dirty="0" err="1"/>
              <a:t>Schemaless</a:t>
            </a:r>
            <a:r>
              <a:rPr lang="en-GB" dirty="0"/>
              <a:t> Design – Any Data, Any Shape, Many Use-Cases</a:t>
            </a:r>
          </a:p>
          <a:p>
            <a:r>
              <a:rPr lang="en-GB" dirty="0"/>
              <a:t>Easy Adoption for Customer &amp; Partners</a:t>
            </a:r>
          </a:p>
          <a:p>
            <a:pPr lvl="1"/>
            <a:r>
              <a:rPr lang="en-GB" dirty="0"/>
              <a:t>Industry Standard Lucene Query Language</a:t>
            </a:r>
          </a:p>
          <a:p>
            <a:pPr lvl="1"/>
            <a:r>
              <a:rPr lang="en-GB" dirty="0" smtClean="0"/>
              <a:t>Crownpeak </a:t>
            </a:r>
            <a:r>
              <a:rPr lang="en-GB" dirty="0"/>
              <a:t>Search G2 SDK</a:t>
            </a:r>
          </a:p>
          <a:p>
            <a:r>
              <a:rPr lang="en-GB" dirty="0"/>
              <a:t>Support UTF-8, Double-Byte &amp; Multi-Byte Character Sets</a:t>
            </a:r>
          </a:p>
          <a:p>
            <a:r>
              <a:rPr lang="en-GB" dirty="0"/>
              <a:t>Automatic Language Detection (31 Languages)</a:t>
            </a:r>
          </a:p>
          <a:p>
            <a:pPr lvl="1"/>
            <a:r>
              <a:rPr lang="en-GB" dirty="0"/>
              <a:t>Stemming, Spell Check &amp; Suggestion Capability</a:t>
            </a:r>
          </a:p>
          <a:p>
            <a:endParaRPr lang="en-GB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9150" y="1582906"/>
            <a:ext cx="3886200" cy="283652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92942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Hands-On: Building output templates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 smtClean="0"/>
              <a:t>Also has other properties and options</a:t>
            </a:r>
          </a:p>
          <a:p>
            <a:pPr lvl="1"/>
            <a:r>
              <a:rPr lang="en-GB" dirty="0" smtClean="0"/>
              <a:t>.timeout(n) – key press timeout before autocomplete is run</a:t>
            </a:r>
          </a:p>
          <a:p>
            <a:pPr lvl="1"/>
            <a:r>
              <a:rPr lang="en-GB" dirty="0" smtClean="0"/>
              <a:t>.</a:t>
            </a:r>
            <a:r>
              <a:rPr lang="en-GB" dirty="0" err="1" smtClean="0"/>
              <a:t>mouseTimeout</a:t>
            </a:r>
            <a:r>
              <a:rPr lang="en-GB" dirty="0" smtClean="0"/>
              <a:t>(n) – mouse timeout before box is hidden</a:t>
            </a:r>
          </a:p>
          <a:p>
            <a:pPr lvl="1"/>
            <a:r>
              <a:rPr lang="en-GB" dirty="0" smtClean="0"/>
              <a:t>.endpoint(</a:t>
            </a:r>
            <a:r>
              <a:rPr lang="en-GB" dirty="0" err="1" smtClean="0"/>
              <a:t>url</a:t>
            </a:r>
            <a:r>
              <a:rPr lang="en-GB" dirty="0" smtClean="0"/>
              <a:t>)</a:t>
            </a:r>
          </a:p>
          <a:p>
            <a:pPr lvl="1"/>
            <a:r>
              <a:rPr lang="en-GB" dirty="0" smtClean="0"/>
              <a:t>.</a:t>
            </a:r>
            <a:r>
              <a:rPr lang="en-GB" dirty="0" err="1" smtClean="0"/>
              <a:t>searchProxy</a:t>
            </a:r>
            <a:r>
              <a:rPr lang="en-GB" dirty="0" smtClean="0"/>
              <a:t>(</a:t>
            </a:r>
            <a:r>
              <a:rPr lang="en-GB" dirty="0" err="1" smtClean="0"/>
              <a:t>url</a:t>
            </a:r>
            <a:r>
              <a:rPr lang="en-GB" dirty="0" smtClean="0"/>
              <a:t>) – as with core JS</a:t>
            </a:r>
          </a:p>
          <a:p>
            <a:pPr lvl="1"/>
            <a:r>
              <a:rPr lang="en-GB" dirty="0" smtClean="0"/>
              <a:t>.</a:t>
            </a:r>
            <a:r>
              <a:rPr lang="en-GB" dirty="0" err="1" smtClean="0"/>
              <a:t>highlightStart</a:t>
            </a:r>
            <a:r>
              <a:rPr lang="en-GB" dirty="0" smtClean="0"/>
              <a:t>(string) – set the string that begins the highlight</a:t>
            </a:r>
          </a:p>
          <a:p>
            <a:pPr lvl="1"/>
            <a:r>
              <a:rPr lang="en-GB" dirty="0" smtClean="0"/>
              <a:t>.</a:t>
            </a:r>
            <a:r>
              <a:rPr lang="en-GB" dirty="0" err="1" smtClean="0"/>
              <a:t>highlightEnd</a:t>
            </a:r>
            <a:r>
              <a:rPr lang="en-GB" dirty="0" smtClean="0"/>
              <a:t>(string) – set the string that ends the highlight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GB" dirty="0" smtClean="0"/>
              <a:t>And some </a:t>
            </a:r>
            <a:r>
              <a:rPr lang="en-GB" dirty="0" err="1" smtClean="0"/>
              <a:t>callbacks</a:t>
            </a:r>
            <a:r>
              <a:rPr lang="en-GB" dirty="0" smtClean="0"/>
              <a:t>:</a:t>
            </a:r>
          </a:p>
          <a:p>
            <a:pPr lvl="1"/>
            <a:r>
              <a:rPr lang="en-GB" dirty="0" smtClean="0"/>
              <a:t>.opening(function) – before the box is displayed</a:t>
            </a:r>
          </a:p>
          <a:p>
            <a:pPr lvl="1"/>
            <a:r>
              <a:rPr lang="en-GB" dirty="0" smtClean="0"/>
              <a:t>.opened(function) – after the box is displayed</a:t>
            </a:r>
          </a:p>
          <a:p>
            <a:pPr lvl="1"/>
            <a:r>
              <a:rPr lang="en-GB" dirty="0" smtClean="0"/>
              <a:t>.selected(function) – when a value is selected</a:t>
            </a:r>
          </a:p>
          <a:p>
            <a:pPr lvl="1"/>
            <a:r>
              <a:rPr lang="en-GB" dirty="0" smtClean="0"/>
              <a:t>.closing(function) – before the box is closed</a:t>
            </a:r>
          </a:p>
          <a:p>
            <a:pPr lvl="1"/>
            <a:r>
              <a:rPr lang="en-GB" dirty="0" smtClean="0"/>
              <a:t>.closed(function) – after the box is closed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07123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Hands-On: Building output templates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710086" cy="3263504"/>
          </a:xfrm>
        </p:spPr>
        <p:txBody>
          <a:bodyPr>
            <a:normAutofit fontScale="92500" lnSpcReduction="10000"/>
          </a:bodyPr>
          <a:lstStyle/>
          <a:p>
            <a:r>
              <a:rPr lang="en-GB" dirty="0" smtClean="0"/>
              <a:t>In Visual Studio, navigate to your Templates folder</a:t>
            </a:r>
            <a:endParaRPr lang="en-GB" dirty="0"/>
          </a:p>
          <a:p>
            <a:r>
              <a:rPr lang="en-GB" dirty="0" smtClean="0"/>
              <a:t>Create a new template</a:t>
            </a:r>
          </a:p>
          <a:p>
            <a:pPr lvl="1"/>
            <a:r>
              <a:rPr lang="en-GB" dirty="0" smtClean="0"/>
              <a:t>Call it “Office Search”</a:t>
            </a:r>
          </a:p>
          <a:p>
            <a:r>
              <a:rPr lang="en-GB" dirty="0" smtClean="0"/>
              <a:t>Open output.aspx</a:t>
            </a:r>
          </a:p>
          <a:p>
            <a:r>
              <a:rPr lang="en-GB" dirty="0" smtClean="0"/>
              <a:t>Add the </a:t>
            </a:r>
            <a:r>
              <a:rPr lang="en-GB" dirty="0" err="1" smtClean="0"/>
              <a:t>Out.Wrap</a:t>
            </a:r>
            <a:r>
              <a:rPr lang="en-GB" dirty="0" smtClean="0"/>
              <a:t>() call</a:t>
            </a:r>
          </a:p>
          <a:p>
            <a:r>
              <a:rPr lang="en-GB" dirty="0" smtClean="0"/>
              <a:t>Provide some basic </a:t>
            </a:r>
            <a:r>
              <a:rPr lang="en-GB" dirty="0" err="1" smtClean="0"/>
              <a:t>markup</a:t>
            </a:r>
            <a:endParaRPr lang="en-GB" dirty="0" smtClean="0"/>
          </a:p>
          <a:p>
            <a:pPr lvl="1"/>
            <a:r>
              <a:rPr lang="en-GB" dirty="0" smtClean="0"/>
              <a:t>Copy from your Site Search</a:t>
            </a: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1500" y="1370013"/>
            <a:ext cx="2621500" cy="326231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99374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Hands-On: Building </a:t>
            </a:r>
            <a:r>
              <a:rPr lang="en-GB" dirty="0" smtClean="0"/>
              <a:t>output templates</a:t>
            </a:r>
            <a:endParaRPr lang="en-GB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2322" y="995995"/>
            <a:ext cx="4659356" cy="4117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981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Hands-On: Building output templates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Let’s make the page again</a:t>
            </a:r>
          </a:p>
          <a:p>
            <a:r>
              <a:rPr lang="en-GB" dirty="0" smtClean="0"/>
              <a:t>In V3, navigate to your content folder</a:t>
            </a:r>
          </a:p>
          <a:p>
            <a:r>
              <a:rPr lang="en-GB" dirty="0" smtClean="0"/>
              <a:t>Choose File &gt; New &gt; File</a:t>
            </a:r>
          </a:p>
          <a:p>
            <a:pPr lvl="1"/>
            <a:r>
              <a:rPr lang="en-GB" dirty="0" smtClean="0"/>
              <a:t>Name it “Office Search”</a:t>
            </a:r>
          </a:p>
          <a:p>
            <a:pPr lvl="1"/>
            <a:r>
              <a:rPr lang="en-GB" dirty="0" smtClean="0"/>
              <a:t>Pick your Office Search template</a:t>
            </a:r>
          </a:p>
          <a:p>
            <a:pPr lvl="1"/>
            <a:r>
              <a:rPr lang="en-GB" dirty="0" smtClean="0"/>
              <a:t>Choose </a:t>
            </a:r>
            <a:r>
              <a:rPr lang="en-GB" smtClean="0"/>
              <a:t>the Basic </a:t>
            </a:r>
            <a:r>
              <a:rPr lang="en-GB" dirty="0" smtClean="0"/>
              <a:t>Workflow</a:t>
            </a:r>
          </a:p>
          <a:p>
            <a:r>
              <a:rPr lang="en-GB" dirty="0" smtClean="0"/>
              <a:t>Click Create</a:t>
            </a:r>
          </a:p>
          <a:p>
            <a:pPr lvl="1"/>
            <a:endParaRPr lang="en-GB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4687" y="1448749"/>
            <a:ext cx="3875125" cy="310484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31208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Hands-On: Building output templates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dirty="0" smtClean="0"/>
              <a:t>Double-click to preview</a:t>
            </a:r>
          </a:p>
          <a:p>
            <a:r>
              <a:rPr lang="en-GB" dirty="0" smtClean="0"/>
              <a:t>Search for “*:*”</a:t>
            </a:r>
          </a:p>
          <a:p>
            <a:pPr lvl="1"/>
            <a:r>
              <a:rPr lang="en-US" dirty="0" smtClean="0"/>
              <a:t>This means all fields and all values</a:t>
            </a:r>
            <a:endParaRPr lang="en-GB" dirty="0" smtClean="0"/>
          </a:p>
          <a:p>
            <a:r>
              <a:rPr lang="en-GB" dirty="0" smtClean="0"/>
              <a:t>Looks good so far</a:t>
            </a:r>
          </a:p>
          <a:p>
            <a:pPr lvl="1"/>
            <a:r>
              <a:rPr lang="en-GB" dirty="0" smtClean="0"/>
              <a:t>Let’s enhance the output</a:t>
            </a:r>
          </a:p>
          <a:p>
            <a:pPr lvl="1"/>
            <a:r>
              <a:rPr lang="en-GB" dirty="0" smtClean="0"/>
              <a:t>Add address, telephone, fax and email address</a:t>
            </a:r>
            <a:endParaRPr lang="en-GB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377" y="1370013"/>
            <a:ext cx="3835746" cy="3262312"/>
          </a:xfrm>
        </p:spPr>
      </p:pic>
    </p:spTree>
    <p:extLst>
      <p:ext uri="{BB962C8B-B14F-4D97-AF65-F5344CB8AC3E}">
        <p14:creationId xmlns:p14="http://schemas.microsoft.com/office/powerpoint/2010/main" val="1306965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Hands-On: Building output templates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889" y="3226616"/>
            <a:ext cx="4844047" cy="1158772"/>
          </a:xfrm>
        </p:spPr>
      </p:pic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2803" y="1370013"/>
            <a:ext cx="3212547" cy="3262312"/>
          </a:xfr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628650" y="1369219"/>
            <a:ext cx="38862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150000"/>
              </a:lnSpc>
              <a:spcBef>
                <a:spcPts val="750"/>
              </a:spcBef>
              <a:buFont typeface="Arial"/>
              <a:buChar char="•"/>
              <a:defRPr sz="1800" b="0" i="0" kern="1200">
                <a:solidFill>
                  <a:srgbClr val="00395A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smtClean="0"/>
              <a:t>Modify the HTML string to write</a:t>
            </a:r>
          </a:p>
          <a:p>
            <a:pPr lvl="1"/>
            <a:r>
              <a:rPr lang="en-GB" dirty="0" smtClean="0"/>
              <a:t>.</a:t>
            </a:r>
            <a:r>
              <a:rPr lang="en-GB" dirty="0" err="1" smtClean="0"/>
              <a:t>custom_s_address</a:t>
            </a:r>
            <a:endParaRPr lang="en-GB" dirty="0" smtClean="0"/>
          </a:p>
          <a:p>
            <a:pPr lvl="1"/>
            <a:r>
              <a:rPr lang="en-GB" dirty="0" smtClean="0"/>
              <a:t>.</a:t>
            </a:r>
            <a:r>
              <a:rPr lang="en-GB" dirty="0" err="1" smtClean="0"/>
              <a:t>custom_s_telephone</a:t>
            </a:r>
            <a:endParaRPr lang="en-GB" dirty="0" smtClean="0"/>
          </a:p>
          <a:p>
            <a:pPr lvl="1"/>
            <a:r>
              <a:rPr lang="en-GB" dirty="0" smtClean="0"/>
              <a:t>.</a:t>
            </a:r>
            <a:r>
              <a:rPr lang="en-GB" dirty="0" err="1" smtClean="0"/>
              <a:t>custom_s_fax</a:t>
            </a:r>
            <a:endParaRPr lang="en-GB" dirty="0" smtClean="0"/>
          </a:p>
          <a:p>
            <a:pPr lvl="1"/>
            <a:r>
              <a:rPr lang="en-GB" dirty="0" smtClean="0"/>
              <a:t>.</a:t>
            </a:r>
            <a:r>
              <a:rPr lang="en-GB" dirty="0" err="1" smtClean="0"/>
              <a:t>custom_s_email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27315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Hands-On: Building output templates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dirty="0" smtClean="0"/>
              <a:t>Add a product filter UI</a:t>
            </a:r>
          </a:p>
          <a:p>
            <a:endParaRPr lang="en-GB" dirty="0"/>
          </a:p>
          <a:p>
            <a:r>
              <a:rPr lang="en-GB" dirty="0" smtClean="0"/>
              <a:t>Add a variable and a filter function</a:t>
            </a:r>
          </a:p>
          <a:p>
            <a:endParaRPr lang="en-GB" dirty="0" smtClean="0"/>
          </a:p>
          <a:p>
            <a:r>
              <a:rPr lang="en-GB" dirty="0" smtClean="0"/>
              <a:t>Add it to the query</a:t>
            </a:r>
          </a:p>
          <a:p>
            <a:endParaRPr lang="en-GB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7373" y="1039274"/>
            <a:ext cx="4653567" cy="1266044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7769" y="2397218"/>
            <a:ext cx="4181475" cy="7334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8156" y="3513883"/>
            <a:ext cx="2800350" cy="51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244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Hands-On: Building output templates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4799" y="1034751"/>
            <a:ext cx="4834401" cy="385692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96630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Hands-On: Building output templates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dirty="0" smtClean="0"/>
              <a:t>Finally geo-spatial search!</a:t>
            </a:r>
          </a:p>
          <a:p>
            <a:r>
              <a:rPr lang="en-GB" dirty="0" smtClean="0"/>
              <a:t>Add a new search box UI</a:t>
            </a:r>
          </a:p>
          <a:p>
            <a:r>
              <a:rPr lang="en-GB" dirty="0" smtClean="0"/>
              <a:t>Duplicate the search function</a:t>
            </a:r>
            <a:endParaRPr lang="en-GB" dirty="0"/>
          </a:p>
          <a:p>
            <a:r>
              <a:rPr lang="en-GB" dirty="0" smtClean="0"/>
              <a:t>With a few changes:</a:t>
            </a:r>
          </a:p>
          <a:p>
            <a:pPr lvl="1"/>
            <a:r>
              <a:rPr lang="en-GB" dirty="0" smtClean="0"/>
              <a:t>Call .geo() with our location</a:t>
            </a:r>
          </a:p>
          <a:p>
            <a:pPr lvl="1"/>
            <a:r>
              <a:rPr lang="en-GB" dirty="0" smtClean="0"/>
              <a:t>Change the query to “*:*”</a:t>
            </a:r>
          </a:p>
          <a:p>
            <a:pPr lvl="1"/>
            <a:r>
              <a:rPr lang="en-GB" dirty="0" smtClean="0"/>
              <a:t>Show _</a:t>
            </a:r>
            <a:r>
              <a:rPr lang="en-GB" dirty="0" err="1" smtClean="0"/>
              <a:t>dist</a:t>
            </a:r>
            <a:r>
              <a:rPr lang="en-GB" dirty="0" smtClean="0"/>
              <a:t>_ on the results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4850" y="1025420"/>
            <a:ext cx="3397509" cy="1493591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3746" y="2497718"/>
            <a:ext cx="5250320" cy="2344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644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Hands-On: Building output templates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Try it out by entering “0,0” into the geospatial search box and hit Search</a:t>
            </a:r>
          </a:p>
          <a:p>
            <a:endParaRPr lang="en-GB" dirty="0"/>
          </a:p>
          <a:p>
            <a:endParaRPr lang="en-GB" dirty="0" smtClean="0"/>
          </a:p>
          <a:p>
            <a:endParaRPr lang="en-GB" dirty="0"/>
          </a:p>
          <a:p>
            <a:endParaRPr lang="en-GB" dirty="0" smtClean="0"/>
          </a:p>
          <a:p>
            <a:r>
              <a:rPr lang="en-GB" dirty="0" smtClean="0"/>
              <a:t>I guess it works. But the user experience could be a little nicer!</a:t>
            </a:r>
          </a:p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0119" y="1771652"/>
            <a:ext cx="4143278" cy="2048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969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What is Search G2? </a:t>
            </a:r>
            <a:r>
              <a:rPr lang="en-GB" dirty="0" err="1" smtClean="0"/>
              <a:t>Schemaless</a:t>
            </a:r>
            <a:r>
              <a:rPr lang="en-GB" dirty="0" smtClean="0"/>
              <a:t> Design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Multiple Data-Types Supported</a:t>
            </a:r>
          </a:p>
          <a:p>
            <a:endParaRPr lang="en-GB" dirty="0" smtClean="0"/>
          </a:p>
          <a:p>
            <a:r>
              <a:rPr lang="en-GB" dirty="0" smtClean="0"/>
              <a:t>You specify what data you want to add, and with what types</a:t>
            </a:r>
          </a:p>
          <a:p>
            <a:r>
              <a:rPr lang="en-GB" dirty="0" smtClean="0"/>
              <a:t>Data and meta-data from binary documents is extracted on upload to the CMS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8222350"/>
              </p:ext>
            </p:extLst>
          </p:nvPr>
        </p:nvGraphicFramePr>
        <p:xfrm>
          <a:off x="919815" y="1875836"/>
          <a:ext cx="6469275" cy="5181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93855"/>
                <a:gridCol w="1293855"/>
                <a:gridCol w="1293855"/>
                <a:gridCol w="1293855"/>
                <a:gridCol w="1293855"/>
              </a:tblGrid>
              <a:tr h="216626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Integer</a:t>
                      </a:r>
                      <a:endParaRPr lang="en-US" sz="1100" dirty="0"/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String</a:t>
                      </a:r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Long</a:t>
                      </a:r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Text General</a:t>
                      </a:r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Boolean</a:t>
                      </a:r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6626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Float</a:t>
                      </a:r>
                      <a:endParaRPr lang="en-US" sz="1100" dirty="0"/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Double</a:t>
                      </a:r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Date</a:t>
                      </a:r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Location</a:t>
                      </a:r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Currency</a:t>
                      </a:r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97541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Hands-On: Building output templates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Add a reference to Google Maps API</a:t>
            </a:r>
          </a:p>
          <a:p>
            <a:r>
              <a:rPr lang="en-GB" dirty="0" smtClean="0"/>
              <a:t>https</a:t>
            </a:r>
            <a:r>
              <a:rPr lang="en-GB" dirty="0"/>
              <a:t>://</a:t>
            </a:r>
            <a:r>
              <a:rPr lang="en-GB" dirty="0" smtClean="0"/>
              <a:t>maps.googleapis.com/maps/api/js?sensor=false&amp;libraries=places</a:t>
            </a:r>
            <a:br>
              <a:rPr lang="en-GB" dirty="0" smtClean="0"/>
            </a:br>
            <a:r>
              <a:rPr lang="en-GB" dirty="0" smtClean="0"/>
              <a:t>&amp;callback=initMap&amp;key=AIzaSyBlhI7Uy8QW3bSPKV3MpUVKPMPIUACW-LY</a:t>
            </a:r>
          </a:p>
          <a:p>
            <a:r>
              <a:rPr lang="en-GB" dirty="0" smtClean="0"/>
              <a:t>Add a new variable and change your .geo() call to use it</a:t>
            </a:r>
          </a:p>
          <a:p>
            <a:pPr lvl="1"/>
            <a:r>
              <a:rPr lang="en-GB" dirty="0" err="1" smtClean="0"/>
              <a:t>var</a:t>
            </a:r>
            <a:r>
              <a:rPr lang="en-GB" dirty="0" smtClean="0"/>
              <a:t> point = {};</a:t>
            </a:r>
          </a:p>
          <a:p>
            <a:pPr lvl="1"/>
            <a:r>
              <a:rPr lang="en-GB" dirty="0" err="1"/>
              <a:t>cps.geo</a:t>
            </a:r>
            <a:r>
              <a:rPr lang="en-GB" dirty="0" smtClean="0"/>
              <a:t>({location</a:t>
            </a:r>
            <a:r>
              <a:rPr lang="en-GB" dirty="0"/>
              <a:t>: </a:t>
            </a:r>
            <a:r>
              <a:rPr lang="en-GB" dirty="0" smtClean="0"/>
              <a:t>point});</a:t>
            </a:r>
          </a:p>
          <a:p>
            <a:r>
              <a:rPr lang="en-GB" dirty="0" smtClean="0"/>
              <a:t>Implement </a:t>
            </a:r>
            <a:r>
              <a:rPr lang="en-GB" dirty="0" err="1" smtClean="0"/>
              <a:t>initMap</a:t>
            </a:r>
            <a:r>
              <a:rPr lang="en-GB" dirty="0" smtClean="0"/>
              <a:t>()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1088" y="3210606"/>
            <a:ext cx="5492912" cy="1800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022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Hands-On: Building output templates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dirty="0" smtClean="0"/>
              <a:t>Google Autocomplete is working</a:t>
            </a:r>
          </a:p>
          <a:p>
            <a:r>
              <a:rPr lang="en-GB" dirty="0" smtClean="0"/>
              <a:t>And we get results that look right</a:t>
            </a:r>
          </a:p>
          <a:p>
            <a:r>
              <a:rPr lang="en-GB" dirty="0" smtClean="0"/>
              <a:t>.geo() automatically orders for us</a:t>
            </a:r>
          </a:p>
          <a:p>
            <a:pPr lvl="1"/>
            <a:r>
              <a:rPr lang="en-GB" dirty="0"/>
              <a:t>sort=</a:t>
            </a:r>
            <a:r>
              <a:rPr lang="en-GB" dirty="0" err="1"/>
              <a:t>geodist</a:t>
            </a:r>
            <a:r>
              <a:rPr lang="en-GB" dirty="0" smtClean="0"/>
              <a:t>() </a:t>
            </a:r>
            <a:r>
              <a:rPr lang="en-GB" dirty="0" err="1" smtClean="0"/>
              <a:t>asc</a:t>
            </a:r>
            <a:endParaRPr lang="en-GB" dirty="0" smtClean="0"/>
          </a:p>
          <a:p>
            <a:r>
              <a:rPr lang="en-GB" dirty="0" smtClean="0"/>
              <a:t>We have some options</a:t>
            </a:r>
          </a:p>
          <a:p>
            <a:pPr lvl="1"/>
            <a:r>
              <a:rPr lang="en-GB" dirty="0" smtClean="0"/>
              <a:t>Filter by range</a:t>
            </a:r>
          </a:p>
          <a:p>
            <a:pPr lvl="1"/>
            <a:r>
              <a:rPr lang="en-GB" dirty="0" smtClean="0"/>
              <a:t>Change the units</a:t>
            </a:r>
          </a:p>
          <a:p>
            <a:pPr lvl="1"/>
            <a:r>
              <a:rPr lang="en-GB" dirty="0" smtClean="0"/>
              <a:t>Change the field it’s returned in</a:t>
            </a:r>
            <a:endParaRPr lang="en-GB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369219"/>
            <a:ext cx="4530832" cy="3263504"/>
          </a:xfrm>
        </p:spPr>
      </p:pic>
    </p:spTree>
    <p:extLst>
      <p:ext uri="{BB962C8B-B14F-4D97-AF65-F5344CB8AC3E}">
        <p14:creationId xmlns:p14="http://schemas.microsoft.com/office/powerpoint/2010/main" val="1739686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Further Reading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4717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Further Reading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Search G2 Best Practice Examples on GitHub</a:t>
            </a:r>
          </a:p>
          <a:p>
            <a:pPr lvl="1"/>
            <a:r>
              <a:rPr lang="en-GB" dirty="0">
                <a:hlinkClick r:id="rId2"/>
              </a:rPr>
              <a:t>https://</a:t>
            </a:r>
            <a:r>
              <a:rPr lang="en-GB" dirty="0" smtClean="0">
                <a:hlinkClick r:id="rId2"/>
              </a:rPr>
              <a:t>github.com/Crownpeak/search-g2</a:t>
            </a:r>
            <a:endParaRPr lang="en-GB" dirty="0" smtClean="0"/>
          </a:p>
          <a:p>
            <a:r>
              <a:rPr lang="en-GB" dirty="0" smtClean="0"/>
              <a:t>Search G2 Showcase</a:t>
            </a:r>
          </a:p>
          <a:p>
            <a:pPr lvl="1"/>
            <a:r>
              <a:rPr lang="en-GB" dirty="0">
                <a:hlinkClick r:id="rId3"/>
              </a:rPr>
              <a:t>http://htmlpreview.github.io/?https://</a:t>
            </a:r>
            <a:r>
              <a:rPr lang="en-GB" dirty="0" smtClean="0">
                <a:hlinkClick r:id="rId3"/>
              </a:rPr>
              <a:t>github.com/Crownpeak/search-g2/blob/master/search-g2-sdk-javascript-examples/advanced/knockoutjs-search-g2-sdk-javascript-keyword-example-advanced.html</a:t>
            </a:r>
            <a:endParaRPr lang="en-GB" dirty="0" smtClean="0"/>
          </a:p>
          <a:p>
            <a:r>
              <a:rPr lang="en-GB" dirty="0" smtClean="0"/>
              <a:t>Crownpeak’s Cheese Shop</a:t>
            </a:r>
          </a:p>
          <a:p>
            <a:pPr lvl="1"/>
            <a:r>
              <a:rPr lang="en-GB" dirty="0">
                <a:hlinkClick r:id="rId4"/>
              </a:rPr>
              <a:t>http://mtistage.cp-access.com/SearchG2/Cheese-Shop/en</a:t>
            </a:r>
            <a:r>
              <a:rPr lang="en-GB" dirty="0" smtClean="0">
                <a:hlinkClick r:id="rId4"/>
              </a:rPr>
              <a:t>/</a:t>
            </a:r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1949043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Thank You!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887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What is Search G2? Crownpeak SDK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GB" dirty="0"/>
              <a:t>Wraps up Lucene features &amp; hides complexity</a:t>
            </a:r>
          </a:p>
          <a:p>
            <a:r>
              <a:rPr lang="en-GB" dirty="0"/>
              <a:t>Available in </a:t>
            </a:r>
            <a:r>
              <a:rPr lang="en-GB" dirty="0" smtClean="0"/>
              <a:t>JavaScript, .NET and Java versions</a:t>
            </a:r>
            <a:endParaRPr lang="en-GB" dirty="0"/>
          </a:p>
          <a:p>
            <a:pPr lvl="1"/>
            <a:r>
              <a:rPr lang="en-GB" dirty="0"/>
              <a:t>JavaScript - Served from the CrownPeak CDN - //cdn.crownpeak.net</a:t>
            </a:r>
          </a:p>
          <a:p>
            <a:pPr lvl="1"/>
            <a:r>
              <a:rPr lang="en-GB" dirty="0"/>
              <a:t>JavaScript – Version numbers maintained</a:t>
            </a:r>
          </a:p>
          <a:p>
            <a:pPr lvl="1"/>
            <a:r>
              <a:rPr lang="en-GB" dirty="0"/>
              <a:t>JavaScript – Minified version available for production</a:t>
            </a:r>
          </a:p>
          <a:p>
            <a:pPr lvl="1"/>
            <a:r>
              <a:rPr lang="en-GB" dirty="0"/>
              <a:t>JavaScript – </a:t>
            </a:r>
            <a:r>
              <a:rPr lang="en-GB" dirty="0" err="1"/>
              <a:t>KnockOutJS</a:t>
            </a:r>
            <a:r>
              <a:rPr lang="en-GB" dirty="0"/>
              <a:t>, JQuery &amp; plain JavaScript examples available</a:t>
            </a:r>
          </a:p>
          <a:p>
            <a:r>
              <a:rPr lang="en-GB" dirty="0"/>
              <a:t>.NET </a:t>
            </a:r>
            <a:r>
              <a:rPr lang="en-GB" dirty="0" smtClean="0"/>
              <a:t>and Java - </a:t>
            </a:r>
            <a:r>
              <a:rPr lang="en-GB" dirty="0"/>
              <a:t>Available </a:t>
            </a:r>
            <a:r>
              <a:rPr lang="en-GB" dirty="0" smtClean="0"/>
              <a:t>from Crownpeak Support</a:t>
            </a:r>
            <a:endParaRPr lang="en-GB" dirty="0"/>
          </a:p>
          <a:p>
            <a:r>
              <a:rPr lang="en-GB" dirty="0"/>
              <a:t>CrownPeak provide ‘Showcase’ for each SDK </a:t>
            </a:r>
            <a:r>
              <a:rPr lang="en-GB" dirty="0" smtClean="0"/>
              <a:t>release</a:t>
            </a:r>
            <a:br>
              <a:rPr lang="en-GB" dirty="0" smtClean="0"/>
            </a:br>
            <a:r>
              <a:rPr lang="en-GB" dirty="0"/>
              <a:t/>
            </a:r>
            <a:br>
              <a:rPr lang="en-GB" dirty="0"/>
            </a:br>
            <a:r>
              <a:rPr lang="en-GB" sz="1300" dirty="0"/>
              <a:t>https://github.com/Crownpeak/search-g2</a:t>
            </a:r>
          </a:p>
          <a:p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fontScale="70000" lnSpcReduction="20000"/>
          </a:bodyPr>
          <a:lstStyle/>
          <a:p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9150" y="1369219"/>
            <a:ext cx="3889874" cy="314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53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9150" y="1369219"/>
            <a:ext cx="3886200" cy="25079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How do we use Search G2?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/>
              <a:t>Text-based Search</a:t>
            </a:r>
          </a:p>
          <a:p>
            <a:pPr lvl="1"/>
            <a:r>
              <a:rPr lang="en-GB" dirty="0"/>
              <a:t>With the ability to filter content, this can be extended to provide rich search </a:t>
            </a:r>
            <a:r>
              <a:rPr lang="en-GB" dirty="0" smtClean="0"/>
              <a:t>experiences</a:t>
            </a:r>
          </a:p>
          <a:p>
            <a:r>
              <a:rPr lang="en-GB" dirty="0"/>
              <a:t>Geospatial Search</a:t>
            </a:r>
          </a:p>
          <a:p>
            <a:pPr lvl="1"/>
            <a:r>
              <a:rPr lang="en-GB" dirty="0"/>
              <a:t>Search G2 supports geospatial search between two </a:t>
            </a:r>
            <a:r>
              <a:rPr lang="en-GB" dirty="0" err="1" smtClean="0"/>
              <a:t>lat</a:t>
            </a:r>
            <a:r>
              <a:rPr lang="en-GB" dirty="0" smtClean="0"/>
              <a:t>/longitudes </a:t>
            </a:r>
            <a:r>
              <a:rPr lang="en-GB" dirty="0"/>
              <a:t>(</a:t>
            </a:r>
            <a:r>
              <a:rPr lang="en-GB" dirty="0" smtClean="0"/>
              <a:t>results in km)</a:t>
            </a:r>
          </a:p>
          <a:p>
            <a:r>
              <a:rPr lang="en-GB" dirty="0"/>
              <a:t>Faceted Search</a:t>
            </a:r>
          </a:p>
          <a:p>
            <a:pPr lvl="1"/>
            <a:r>
              <a:rPr lang="en-GB" dirty="0"/>
              <a:t>Search G2 supports filter queries, allowing for rapid faceting across multiple fields</a:t>
            </a:r>
          </a:p>
          <a:p>
            <a:endParaRPr lang="en-GB" dirty="0"/>
          </a:p>
          <a:p>
            <a:pPr lvl="1"/>
            <a:endParaRPr lang="en-GB" dirty="0"/>
          </a:p>
          <a:p>
            <a:endParaRPr lang="en-GB" dirty="0"/>
          </a:p>
        </p:txBody>
      </p:sp>
      <p:pic>
        <p:nvPicPr>
          <p:cNvPr id="9" name="Content Placeholder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9150" y="1369219"/>
            <a:ext cx="3886200" cy="2360146"/>
          </a:xfrm>
          <a:prstGeom prst="rect">
            <a:avLst/>
          </a:prstGeom>
        </p:spPr>
      </p:pic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4629150" y="1369219"/>
            <a:ext cx="3886200" cy="2850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382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Hands-On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smtClean="0"/>
              <a:t>Building </a:t>
            </a:r>
            <a:r>
              <a:rPr lang="en-GB" dirty="0" err="1" smtClean="0"/>
              <a:t>Realtime</a:t>
            </a:r>
            <a:r>
              <a:rPr lang="en-GB" dirty="0" smtClean="0"/>
              <a:t> Indexing templates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87471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0DBB18FA72F8D41BE3AADDE8766CF8E" ma:contentTypeVersion="14" ma:contentTypeDescription="Create a new document." ma:contentTypeScope="" ma:versionID="aac1d5b023d3e9d060c6b7ce096ea336">
  <xsd:schema xmlns:xsd="http://www.w3.org/2001/XMLSchema" xmlns:xs="http://www.w3.org/2001/XMLSchema" xmlns:p="http://schemas.microsoft.com/office/2006/metadata/properties" xmlns:ns2="e689240d-251c-4017-adba-547be9a28cf3" xmlns:ns3="7ebad545-6f24-4a50-86d9-37ac9f441162" targetNamespace="http://schemas.microsoft.com/office/2006/metadata/properties" ma:root="true" ma:fieldsID="db0a1b696c6c9a88a3fc64a84bd11f01" ns2:_="" ns3:_="">
    <xsd:import namespace="e689240d-251c-4017-adba-547be9a28cf3"/>
    <xsd:import namespace="7ebad545-6f24-4a50-86d9-37ac9f441162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LengthInSeconds" minOccurs="0"/>
                <xsd:element ref="ns3:MediaServiceObjectDetectorVersions" minOccurs="0"/>
                <xsd:element ref="ns3:MediaServiceGenerationTime" minOccurs="0"/>
                <xsd:element ref="ns3:MediaServiceEventHashCode" minOccurs="0"/>
                <xsd:element ref="ns3:MediaServiceSearchProperties" minOccurs="0"/>
                <xsd:element ref="ns3:lcf76f155ced4ddcb4097134ff3c332f" minOccurs="0"/>
                <xsd:element ref="ns2:TaxCatchAll" minOccurs="0"/>
                <xsd:element ref="ns3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689240d-251c-4017-adba-547be9a28cf3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0" nillable="true" ma:displayName="Taxonomy Catch All Column" ma:hidden="true" ma:list="{90f61ad7-14d7-4a18-9ecb-ecf5fa16bdf2}" ma:internalName="TaxCatchAll" ma:showField="CatchAllData" ma:web="e689240d-251c-4017-adba-547be9a28cf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ebad545-6f24-4a50-86d9-37ac9f44116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bjectDetectorVersions" ma:index="1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SearchProperties" ma:index="17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lcf76f155ced4ddcb4097134ff3c332f" ma:index="19" nillable="true" ma:taxonomy="true" ma:internalName="lcf76f155ced4ddcb4097134ff3c332f" ma:taxonomyFieldName="MediaServiceImageTags" ma:displayName="Image Tags" ma:readOnly="false" ma:fieldId="{5cf76f15-5ced-4ddc-b409-7134ff3c332f}" ma:taxonomyMulti="true" ma:sspId="54fef160-e776-43c2-8f95-bf70117a71c5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7ebad545-6f24-4a50-86d9-37ac9f441162">
      <Terms xmlns="http://schemas.microsoft.com/office/infopath/2007/PartnerControls"/>
    </lcf76f155ced4ddcb4097134ff3c332f>
    <TaxCatchAll xmlns="e689240d-251c-4017-adba-547be9a28cf3" xsi:nil="true"/>
  </documentManagement>
</p:properties>
</file>

<file path=customXml/itemProps1.xml><?xml version="1.0" encoding="utf-8"?>
<ds:datastoreItem xmlns:ds="http://schemas.openxmlformats.org/officeDocument/2006/customXml" ds:itemID="{5283C326-4A27-4EB7-B73E-9277DD45961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5797A36-C8FE-4E85-87F2-27735E221FF1}"/>
</file>

<file path=customXml/itemProps3.xml><?xml version="1.0" encoding="utf-8"?>
<ds:datastoreItem xmlns:ds="http://schemas.openxmlformats.org/officeDocument/2006/customXml" ds:itemID="{4D8A7410-A7F7-4148-B700-E9738C1947C6}">
  <ds:schemaRefs>
    <ds:schemaRef ds:uri="http://schemas.microsoft.com/office/infopath/2007/PartnerControls"/>
    <ds:schemaRef ds:uri="http://schemas.microsoft.com/office/2006/metadata/properties"/>
    <ds:schemaRef ds:uri="http://schemas.microsoft.com/office/2006/documentManagement/types"/>
    <ds:schemaRef ds:uri="http://purl.org/dc/terms/"/>
    <ds:schemaRef ds:uri="c81fd3e1-4b46-4bb7-aee6-da9f3dad3097"/>
    <ds:schemaRef ds:uri="http://schemas.openxmlformats.org/package/2006/metadata/core-properties"/>
    <ds:schemaRef ds:uri="http://purl.org/dc/elements/1.1/"/>
    <ds:schemaRef ds:uri="631082eb-fd3e-4e0d-a348-9c93b2e913b5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4688</TotalTime>
  <Words>2768</Words>
  <Application>Microsoft Macintosh PowerPoint</Application>
  <PresentationFormat>On-screen Show (16:9)</PresentationFormat>
  <Paragraphs>494</Paragraphs>
  <Slides>64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69" baseType="lpstr">
      <vt:lpstr>Calibri</vt:lpstr>
      <vt:lpstr>Calibri Light</vt:lpstr>
      <vt:lpstr>Consolas</vt:lpstr>
      <vt:lpstr>Arial</vt:lpstr>
      <vt:lpstr>Office Theme</vt:lpstr>
      <vt:lpstr>Developer Training</vt:lpstr>
      <vt:lpstr>AGENDA</vt:lpstr>
      <vt:lpstr>What is Search G2?</vt:lpstr>
      <vt:lpstr>What is Search G2?</vt:lpstr>
      <vt:lpstr>What is Search G2? Features and Benefits</vt:lpstr>
      <vt:lpstr>What is Search G2? Schemaless Design</vt:lpstr>
      <vt:lpstr>What is Search G2? Crownpeak SDK</vt:lpstr>
      <vt:lpstr>How do we use Search G2?</vt:lpstr>
      <vt:lpstr>Hands-On</vt:lpstr>
      <vt:lpstr>Hands-On: Building RTI templates</vt:lpstr>
      <vt:lpstr>Hands-On: Building RTI templates</vt:lpstr>
      <vt:lpstr>Hands-On: Building RTI templates</vt:lpstr>
      <vt:lpstr>Hands-On: Building RTI templates</vt:lpstr>
      <vt:lpstr>Hands-On: Building RTI templates</vt:lpstr>
      <vt:lpstr>Hands-On: Building RTI templates</vt:lpstr>
      <vt:lpstr>Hands-On: Building RTI templates</vt:lpstr>
      <vt:lpstr>Hands-On: Building RTI templates</vt:lpstr>
      <vt:lpstr>Hands-On: Building RTI templates</vt:lpstr>
      <vt:lpstr>Hands-On: Building RTI templates</vt:lpstr>
      <vt:lpstr>Hands-On: Building RTI templates</vt:lpstr>
      <vt:lpstr>Hands-On: Building RTI templates</vt:lpstr>
      <vt:lpstr>Hands-On: Building RTI templates - Input</vt:lpstr>
      <vt:lpstr>Hands-On: Building RTI templates - Output</vt:lpstr>
      <vt:lpstr>Hands-On: Building RTI templates</vt:lpstr>
      <vt:lpstr>Hands-On: Building RTI templates</vt:lpstr>
      <vt:lpstr>Hands-On: Building RTI templates</vt:lpstr>
      <vt:lpstr>Hands-On: Building RTI templates</vt:lpstr>
      <vt:lpstr>Hands-On: Building RTI templates</vt:lpstr>
      <vt:lpstr>Hands-On: Building RTI templates</vt:lpstr>
      <vt:lpstr>Hands-On: Building RTI templates</vt:lpstr>
      <vt:lpstr>Hands-On: Building RTI templates</vt:lpstr>
      <vt:lpstr>Hands-On: Building RTI templates</vt:lpstr>
      <vt:lpstr>Hands-On: Building RTI templates</vt:lpstr>
      <vt:lpstr>Hands-On: Building RTI templates</vt:lpstr>
      <vt:lpstr>Hands-On: Building RTI templates</vt:lpstr>
      <vt:lpstr>Hands-On</vt:lpstr>
      <vt:lpstr>Hands-On: Building output templates</vt:lpstr>
      <vt:lpstr>Hands-On: Building output templates</vt:lpstr>
      <vt:lpstr>Hands-On: Building output templates</vt:lpstr>
      <vt:lpstr>Hands-On: Building output templates</vt:lpstr>
      <vt:lpstr>Hands-On: Building output templates</vt:lpstr>
      <vt:lpstr>Hands-On: Building output templates</vt:lpstr>
      <vt:lpstr>Hands-On: Building output templates</vt:lpstr>
      <vt:lpstr>Hands-On: Building output templates</vt:lpstr>
      <vt:lpstr>Hands-On: Building output templates</vt:lpstr>
      <vt:lpstr>Hands-On: Building output templates</vt:lpstr>
      <vt:lpstr>Hands-On: Building output templates</vt:lpstr>
      <vt:lpstr>Hands-On: Building output templates</vt:lpstr>
      <vt:lpstr>Hands-On: Building output templates</vt:lpstr>
      <vt:lpstr>Hands-On: Building output templates</vt:lpstr>
      <vt:lpstr>Hands-On: Building output templates</vt:lpstr>
      <vt:lpstr>Hands-On: Building output templates</vt:lpstr>
      <vt:lpstr>Hands-On: Building output templates</vt:lpstr>
      <vt:lpstr>Hands-On: Building output templates</vt:lpstr>
      <vt:lpstr>Hands-On: Building output templates</vt:lpstr>
      <vt:lpstr>Hands-On: Building output templates</vt:lpstr>
      <vt:lpstr>Hands-On: Building output templates</vt:lpstr>
      <vt:lpstr>Hands-On: Building output templates</vt:lpstr>
      <vt:lpstr>Hands-On: Building output templates</vt:lpstr>
      <vt:lpstr>Hands-On: Building output templates</vt:lpstr>
      <vt:lpstr>Hands-On: Building output templates</vt:lpstr>
      <vt:lpstr>Further Reading</vt:lpstr>
      <vt:lpstr>Further Reading</vt:lpstr>
      <vt:lpstr>Thank You!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 Clark</dc:creator>
  <cp:lastModifiedBy>Marcus Edwards</cp:lastModifiedBy>
  <cp:revision>315</cp:revision>
  <dcterms:created xsi:type="dcterms:W3CDTF">2014-05-29T23:54:45Z</dcterms:created>
  <dcterms:modified xsi:type="dcterms:W3CDTF">2018-01-23T15:28:01Z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0x01010080DBB18FA72F8D41BE3AADDE8766CF8E</vt:lpwstr>
  </property>
</Properties>
</file>